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67" r:id="rId7"/>
    <p:sldId id="298" r:id="rId8"/>
    <p:sldId id="262" r:id="rId9"/>
    <p:sldId id="340" r:id="rId10"/>
    <p:sldId id="278" r:id="rId11"/>
    <p:sldId id="270" r:id="rId12"/>
    <p:sldId id="275" r:id="rId13"/>
    <p:sldId id="286" r:id="rId14"/>
    <p:sldId id="310" r:id="rId15"/>
    <p:sldId id="276" r:id="rId16"/>
    <p:sldId id="300" r:id="rId17"/>
    <p:sldId id="337" r:id="rId18"/>
    <p:sldId id="301" r:id="rId19"/>
    <p:sldId id="305" r:id="rId20"/>
    <p:sldId id="306" r:id="rId21"/>
    <p:sldId id="284" r:id="rId22"/>
    <p:sldId id="302" r:id="rId23"/>
    <p:sldId id="308" r:id="rId24"/>
    <p:sldId id="297" r:id="rId25"/>
    <p:sldId id="333" r:id="rId26"/>
    <p:sldId id="299" r:id="rId27"/>
    <p:sldId id="313" r:id="rId28"/>
    <p:sldId id="341" r:id="rId29"/>
    <p:sldId id="319" r:id="rId30"/>
    <p:sldId id="329" r:id="rId31"/>
    <p:sldId id="334" r:id="rId32"/>
    <p:sldId id="336" r:id="rId33"/>
    <p:sldId id="322" r:id="rId34"/>
    <p:sldId id="320" r:id="rId35"/>
    <p:sldId id="327" r:id="rId36"/>
    <p:sldId id="330" r:id="rId37"/>
    <p:sldId id="331" r:id="rId38"/>
    <p:sldId id="323" r:id="rId39"/>
    <p:sldId id="312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0109A"/>
    <a:srgbClr val="383838"/>
    <a:srgbClr val="C00112"/>
    <a:srgbClr val="01A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91740-DA02-4ABD-8122-8B8308A819C5}" v="76" dt="2024-09-16T16:29:34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Kerwood" userId="6d4570b4-7ebd-4e2a-beb6-f57e8645cdae" providerId="ADAL" clId="{6C6CB1F4-EEDA-4A2D-AB91-DDC794A22862}"/>
    <pc:docChg chg="modSld">
      <pc:chgData name="S Kerwood" userId="6d4570b4-7ebd-4e2a-beb6-f57e8645cdae" providerId="ADAL" clId="{6C6CB1F4-EEDA-4A2D-AB91-DDC794A22862}" dt="2024-09-16T17:40:19.529" v="2" actId="20577"/>
      <pc:docMkLst>
        <pc:docMk/>
      </pc:docMkLst>
      <pc:sldChg chg="modSp mod">
        <pc:chgData name="S Kerwood" userId="6d4570b4-7ebd-4e2a-beb6-f57e8645cdae" providerId="ADAL" clId="{6C6CB1F4-EEDA-4A2D-AB91-DDC794A22862}" dt="2024-09-16T17:40:19.529" v="2" actId="20577"/>
        <pc:sldMkLst>
          <pc:docMk/>
          <pc:sldMk cId="3478076505" sldId="323"/>
        </pc:sldMkLst>
        <pc:spChg chg="mod">
          <ac:chgData name="S Kerwood" userId="6d4570b4-7ebd-4e2a-beb6-f57e8645cdae" providerId="ADAL" clId="{6C6CB1F4-EEDA-4A2D-AB91-DDC794A22862}" dt="2024-09-16T17:40:19.529" v="2" actId="20577"/>
          <ac:spMkLst>
            <pc:docMk/>
            <pc:sldMk cId="3478076505" sldId="323"/>
            <ac:spMk id="7" creationId="{A8DFED4B-DDBF-3629-7FBE-FC9BD64429D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31017-EA0F-43E5-8B5F-C8204CE1FB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A4E48-4521-420C-A3CB-129FD0375C8B}">
      <dgm:prSet/>
      <dgm:spPr/>
      <dgm:t>
        <a:bodyPr/>
        <a:lstStyle/>
        <a:p>
          <a:r>
            <a:rPr lang="en-US" dirty="0"/>
            <a:t>If you live in England, you have to stay in education or training until the age of 18</a:t>
          </a:r>
        </a:p>
      </dgm:t>
    </dgm:pt>
    <dgm:pt modelId="{C5773926-1CCB-4FBC-AD95-CF2D9C36EA83}" type="parTrans" cxnId="{319D8C3A-5150-49A9-90D9-F128F6C7E2AE}">
      <dgm:prSet/>
      <dgm:spPr/>
      <dgm:t>
        <a:bodyPr/>
        <a:lstStyle/>
        <a:p>
          <a:endParaRPr lang="en-US"/>
        </a:p>
      </dgm:t>
    </dgm:pt>
    <dgm:pt modelId="{275184D3-FB01-4CE7-BAF8-7008F9F92DE1}" type="sibTrans" cxnId="{319D8C3A-5150-49A9-90D9-F128F6C7E2AE}">
      <dgm:prSet/>
      <dgm:spPr/>
      <dgm:t>
        <a:bodyPr/>
        <a:lstStyle/>
        <a:p>
          <a:endParaRPr lang="en-US"/>
        </a:p>
      </dgm:t>
    </dgm:pt>
    <dgm:pt modelId="{45B33EEC-0CED-41C1-962D-073628061699}">
      <dgm:prSet/>
      <dgm:spPr/>
      <dgm:t>
        <a:bodyPr/>
        <a:lstStyle/>
        <a:p>
          <a:r>
            <a:rPr lang="en-US" dirty="0"/>
            <a:t>There are lots of options available so its important to understand what is the best route by exploring all the possibilities</a:t>
          </a:r>
        </a:p>
      </dgm:t>
    </dgm:pt>
    <dgm:pt modelId="{D0002B84-7FF7-4EF7-BD1D-113C1193B88E}" type="parTrans" cxnId="{95D5AE9B-DACC-4F61-B0C5-6085B55EEACC}">
      <dgm:prSet/>
      <dgm:spPr/>
      <dgm:t>
        <a:bodyPr/>
        <a:lstStyle/>
        <a:p>
          <a:endParaRPr lang="en-US"/>
        </a:p>
      </dgm:t>
    </dgm:pt>
    <dgm:pt modelId="{82FBBAAF-BFA4-47F2-A969-E653B6CEA6D9}" type="sibTrans" cxnId="{95D5AE9B-DACC-4F61-B0C5-6085B55EEACC}">
      <dgm:prSet/>
      <dgm:spPr/>
      <dgm:t>
        <a:bodyPr/>
        <a:lstStyle/>
        <a:p>
          <a:endParaRPr lang="en-US"/>
        </a:p>
      </dgm:t>
    </dgm:pt>
    <dgm:pt modelId="{C086ADFE-47B1-4618-A1CD-7245EF8EDD33}" type="pres">
      <dgm:prSet presAssocID="{CA631017-EA0F-43E5-8B5F-C8204CE1FB32}" presName="vert0" presStyleCnt="0">
        <dgm:presLayoutVars>
          <dgm:dir/>
          <dgm:animOne val="branch"/>
          <dgm:animLvl val="lvl"/>
        </dgm:presLayoutVars>
      </dgm:prSet>
      <dgm:spPr/>
    </dgm:pt>
    <dgm:pt modelId="{347618B8-B54E-44EA-8573-B1B59FA08E32}" type="pres">
      <dgm:prSet presAssocID="{3A7A4E48-4521-420C-A3CB-129FD0375C8B}" presName="thickLine" presStyleLbl="alignNode1" presStyleIdx="0" presStyleCnt="2"/>
      <dgm:spPr/>
    </dgm:pt>
    <dgm:pt modelId="{D907804D-A73E-4952-8BE4-364312638062}" type="pres">
      <dgm:prSet presAssocID="{3A7A4E48-4521-420C-A3CB-129FD0375C8B}" presName="horz1" presStyleCnt="0"/>
      <dgm:spPr/>
    </dgm:pt>
    <dgm:pt modelId="{84F5A512-43C7-4E1C-8A9B-A1096D5623FE}" type="pres">
      <dgm:prSet presAssocID="{3A7A4E48-4521-420C-A3CB-129FD0375C8B}" presName="tx1" presStyleLbl="revTx" presStyleIdx="0" presStyleCnt="2"/>
      <dgm:spPr/>
    </dgm:pt>
    <dgm:pt modelId="{1E057D65-25B6-467B-AD70-8B6005B5123F}" type="pres">
      <dgm:prSet presAssocID="{3A7A4E48-4521-420C-A3CB-129FD0375C8B}" presName="vert1" presStyleCnt="0"/>
      <dgm:spPr/>
    </dgm:pt>
    <dgm:pt modelId="{1FB0CE16-8C4B-4B49-8D92-D4613BADA6E7}" type="pres">
      <dgm:prSet presAssocID="{45B33EEC-0CED-41C1-962D-073628061699}" presName="thickLine" presStyleLbl="alignNode1" presStyleIdx="1" presStyleCnt="2"/>
      <dgm:spPr/>
    </dgm:pt>
    <dgm:pt modelId="{DCCDA428-FD0F-4A92-90B7-736FB8EEDE32}" type="pres">
      <dgm:prSet presAssocID="{45B33EEC-0CED-41C1-962D-073628061699}" presName="horz1" presStyleCnt="0"/>
      <dgm:spPr/>
    </dgm:pt>
    <dgm:pt modelId="{DF026B4A-BD64-48D0-B2F4-CC75625B2911}" type="pres">
      <dgm:prSet presAssocID="{45B33EEC-0CED-41C1-962D-073628061699}" presName="tx1" presStyleLbl="revTx" presStyleIdx="1" presStyleCnt="2"/>
      <dgm:spPr/>
    </dgm:pt>
    <dgm:pt modelId="{BCFB035A-CFF0-4DFD-8F8D-52A493854079}" type="pres">
      <dgm:prSet presAssocID="{45B33EEC-0CED-41C1-962D-073628061699}" presName="vert1" presStyleCnt="0"/>
      <dgm:spPr/>
    </dgm:pt>
  </dgm:ptLst>
  <dgm:cxnLst>
    <dgm:cxn modelId="{40E3AF24-9CD9-4D8C-8102-4FB097183674}" type="presOf" srcId="{3A7A4E48-4521-420C-A3CB-129FD0375C8B}" destId="{84F5A512-43C7-4E1C-8A9B-A1096D5623FE}" srcOrd="0" destOrd="0" presId="urn:microsoft.com/office/officeart/2008/layout/LinedList"/>
    <dgm:cxn modelId="{319D8C3A-5150-49A9-90D9-F128F6C7E2AE}" srcId="{CA631017-EA0F-43E5-8B5F-C8204CE1FB32}" destId="{3A7A4E48-4521-420C-A3CB-129FD0375C8B}" srcOrd="0" destOrd="0" parTransId="{C5773926-1CCB-4FBC-AD95-CF2D9C36EA83}" sibTransId="{275184D3-FB01-4CE7-BAF8-7008F9F92DE1}"/>
    <dgm:cxn modelId="{7EA74E61-736F-4B2B-801B-22C12EFC5A4E}" type="presOf" srcId="{CA631017-EA0F-43E5-8B5F-C8204CE1FB32}" destId="{C086ADFE-47B1-4618-A1CD-7245EF8EDD33}" srcOrd="0" destOrd="0" presId="urn:microsoft.com/office/officeart/2008/layout/LinedList"/>
    <dgm:cxn modelId="{95D5AE9B-DACC-4F61-B0C5-6085B55EEACC}" srcId="{CA631017-EA0F-43E5-8B5F-C8204CE1FB32}" destId="{45B33EEC-0CED-41C1-962D-073628061699}" srcOrd="1" destOrd="0" parTransId="{D0002B84-7FF7-4EF7-BD1D-113C1193B88E}" sibTransId="{82FBBAAF-BFA4-47F2-A969-E653B6CEA6D9}"/>
    <dgm:cxn modelId="{EC1AC1FC-8491-49BA-933F-1A378BD543D0}" type="presOf" srcId="{45B33EEC-0CED-41C1-962D-073628061699}" destId="{DF026B4A-BD64-48D0-B2F4-CC75625B2911}" srcOrd="0" destOrd="0" presId="urn:microsoft.com/office/officeart/2008/layout/LinedList"/>
    <dgm:cxn modelId="{30AA65CB-8900-4571-BAFB-AB55345DA269}" type="presParOf" srcId="{C086ADFE-47B1-4618-A1CD-7245EF8EDD33}" destId="{347618B8-B54E-44EA-8573-B1B59FA08E32}" srcOrd="0" destOrd="0" presId="urn:microsoft.com/office/officeart/2008/layout/LinedList"/>
    <dgm:cxn modelId="{DC7D25A9-D93A-4235-A156-088CEE61ABB8}" type="presParOf" srcId="{C086ADFE-47B1-4618-A1CD-7245EF8EDD33}" destId="{D907804D-A73E-4952-8BE4-364312638062}" srcOrd="1" destOrd="0" presId="urn:microsoft.com/office/officeart/2008/layout/LinedList"/>
    <dgm:cxn modelId="{9A77A40F-4139-4DB0-B4BE-508F4657469D}" type="presParOf" srcId="{D907804D-A73E-4952-8BE4-364312638062}" destId="{84F5A512-43C7-4E1C-8A9B-A1096D5623FE}" srcOrd="0" destOrd="0" presId="urn:microsoft.com/office/officeart/2008/layout/LinedList"/>
    <dgm:cxn modelId="{82B281EC-8505-4B7C-9A95-FDE365333500}" type="presParOf" srcId="{D907804D-A73E-4952-8BE4-364312638062}" destId="{1E057D65-25B6-467B-AD70-8B6005B5123F}" srcOrd="1" destOrd="0" presId="urn:microsoft.com/office/officeart/2008/layout/LinedList"/>
    <dgm:cxn modelId="{4889DA6E-47E9-4285-8A75-401DF09CCE22}" type="presParOf" srcId="{C086ADFE-47B1-4618-A1CD-7245EF8EDD33}" destId="{1FB0CE16-8C4B-4B49-8D92-D4613BADA6E7}" srcOrd="2" destOrd="0" presId="urn:microsoft.com/office/officeart/2008/layout/LinedList"/>
    <dgm:cxn modelId="{60E42A63-1FA4-43CA-A518-30D91F5389B0}" type="presParOf" srcId="{C086ADFE-47B1-4618-A1CD-7245EF8EDD33}" destId="{DCCDA428-FD0F-4A92-90B7-736FB8EEDE32}" srcOrd="3" destOrd="0" presId="urn:microsoft.com/office/officeart/2008/layout/LinedList"/>
    <dgm:cxn modelId="{246355AB-2551-4EF0-A1BF-EEBF8DB09A51}" type="presParOf" srcId="{DCCDA428-FD0F-4A92-90B7-736FB8EEDE32}" destId="{DF026B4A-BD64-48D0-B2F4-CC75625B2911}" srcOrd="0" destOrd="0" presId="urn:microsoft.com/office/officeart/2008/layout/LinedList"/>
    <dgm:cxn modelId="{8B5FF04D-EBF4-4300-ABB1-6BFC31C9BB11}" type="presParOf" srcId="{DCCDA428-FD0F-4A92-90B7-736FB8EEDE32}" destId="{BCFB035A-CFF0-4DFD-8F8D-52A4938540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618B8-B54E-44EA-8573-B1B59FA08E32}">
      <dsp:nvSpPr>
        <dsp:cNvPr id="0" name=""/>
        <dsp:cNvSpPr/>
      </dsp:nvSpPr>
      <dsp:spPr>
        <a:xfrm>
          <a:off x="0" y="0"/>
          <a:ext cx="9403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5A512-43C7-4E1C-8A9B-A1096D5623FE}">
      <dsp:nvSpPr>
        <dsp:cNvPr id="0" name=""/>
        <dsp:cNvSpPr/>
      </dsp:nvSpPr>
      <dsp:spPr>
        <a:xfrm>
          <a:off x="0" y="0"/>
          <a:ext cx="9403080" cy="267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If you live in England, you have to stay in education or training until the age of 18</a:t>
          </a:r>
        </a:p>
      </dsp:txBody>
      <dsp:txXfrm>
        <a:off x="0" y="0"/>
        <a:ext cx="9403080" cy="2673811"/>
      </dsp:txXfrm>
    </dsp:sp>
    <dsp:sp modelId="{1FB0CE16-8C4B-4B49-8D92-D4613BADA6E7}">
      <dsp:nvSpPr>
        <dsp:cNvPr id="0" name=""/>
        <dsp:cNvSpPr/>
      </dsp:nvSpPr>
      <dsp:spPr>
        <a:xfrm>
          <a:off x="0" y="2673811"/>
          <a:ext cx="9403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26B4A-BD64-48D0-B2F4-CC75625B2911}">
      <dsp:nvSpPr>
        <dsp:cNvPr id="0" name=""/>
        <dsp:cNvSpPr/>
      </dsp:nvSpPr>
      <dsp:spPr>
        <a:xfrm>
          <a:off x="0" y="2673811"/>
          <a:ext cx="9403080" cy="267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There are lots of options available so its important to understand what is the best route by exploring all the possibilities</a:t>
          </a:r>
        </a:p>
      </dsp:txBody>
      <dsp:txXfrm>
        <a:off x="0" y="2673811"/>
        <a:ext cx="9403080" cy="2673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1T15:12:29.11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1T15:12:28.25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24575,'5'0'0,"1"0"-8191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1T15:12:30.11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7DB2D4-D262-4590-9019-306473B30AE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1DEBA1-7070-4F1C-8DEA-5CA98328E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6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69698-73DF-47B4-8247-FADEBCE413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8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92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1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08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56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45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9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761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44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00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7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21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99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781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95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1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3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0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04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697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2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guide our pupils to navigate the range of opportunities available to them so that they can achieve the necessary skills and experience for them to succeed.</a:t>
            </a:r>
          </a:p>
          <a:p>
            <a:endParaRPr lang="en-GB"/>
          </a:p>
          <a:p>
            <a:r>
              <a:rPr lang="en-GB"/>
              <a:t>To provide them with Equality of opportunity and to engage all the school community to help them to succeed.</a:t>
            </a:r>
          </a:p>
          <a:p>
            <a:endParaRPr lang="en-GB"/>
          </a:p>
          <a:p>
            <a:r>
              <a:rPr lang="en-GB"/>
              <a:t>To teach them that “anything is possible”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47E45-5D01-4324-B703-3F486794F55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80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A439-4E01-5921-6B69-36D9EB303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99520-5B04-9C14-B36B-44A14B1A8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EA924-A76C-CA44-9E17-F78FF1D5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71BB-C285-8EBE-3B78-F4160030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17F3D-CF5F-A707-C531-4C8E9547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1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2313-AD32-9DE9-956F-578B4427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A5259-3CBB-8115-1800-DA001A3A2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40389-66C7-F938-8932-0ED1E31C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7118-A68A-1885-084F-3775959D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8B5AB-2059-6973-6FA9-1118AA4D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3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306976-629A-4FFD-1088-DC7A66774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041ED-2ED0-FAF9-4442-29F2500A3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AF716-92AD-7C6F-1BB5-5EA12010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0E351-1D77-9051-CE22-805294CE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E5696-8CBF-E804-B018-0239ECA7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9EC4-7AFF-E8D3-07E2-EDD02D33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0F9FE-0724-ECC5-8F1B-F43B892CF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15784-C938-D177-E2A2-2848943F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E6F0D-181C-CE09-04A9-5894DAE1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C10BB-82EC-94BD-929A-292C4CBC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9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8024-FBC0-67C9-0DBC-A0420529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6AE7D-3493-D7B1-9E86-6630BB226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5C889-0DB2-907E-4CC0-EFB7E92C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310C-7C24-CAC0-A500-FB35C8CE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4F81-5073-940A-B4A7-DA75853C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2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685C-BD28-48A0-391B-37D09B8B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32229-F982-66C1-44C3-3205E1F93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C8D54-029D-14BE-721D-0B183D0DD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8CE3F-5C35-5BA9-2762-9B18A444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FD462-1789-D687-6880-60A5D066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0AA55-A300-6FA9-119A-D8D4A12C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62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EC8A-644F-386F-94F8-8DDDB0C9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03173-6CA6-A62D-550E-112AA2C68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3B0C4-2283-8358-D685-EB3E2B257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32AF0-2E05-4756-FF41-5F36DD1D1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0216C-E640-397E-F014-DC716AB19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E8920-5509-7E2B-C71A-84A29C89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0186D4-3757-69DC-58CD-1460CEC0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2F2DF8-7677-14CB-88EC-EAEB39BC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53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FD7B-AC82-F6D7-0334-C041A7F6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426FD-00D4-5360-4DAD-6198A3DB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A0C8F-2F6A-EFB6-EF19-5AA13DB3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DDBFB-D0E4-DD3C-85DB-2C300F51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0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84744-10A4-ADE9-2A16-0A61369F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1AC2E-CE19-7A37-93EF-92BEB123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6C5EA-1486-1C65-6CCC-F90E008E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1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E99C-437E-05C3-D853-8C56DF23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E447-13BB-9967-7DE2-7F5D789B9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C38F8-25B9-A6C2-0AD5-BF00CCE54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BA072-E231-8B61-1EF2-F4B2862A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EBD42-99D6-2C9E-C4C5-57C1D7D9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935C0-3C98-083A-833C-1C883AB8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9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660A-2E68-38B6-7E2B-BFE02D1D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7A980-4DAE-238A-6479-FB475FF2E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077BE-2B18-29DE-92E9-7DDCD0A4C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8E7F6-018A-DFE0-9F1B-331D1F2E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B4BD5-F18B-9DD4-DBDB-8672CC76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5558D-1A6C-A41B-3D9E-E549E583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97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AB5AC-99C7-76AF-AB78-BD0F7ED7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396CD-BEA7-182D-4731-C219E6C1E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D4214-D17D-0D52-049A-ABFC470BF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6FA6-E99C-45CC-B5A2-95B0A66D6278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8DE1A-1231-90F2-8E75-E0AE9B407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F7B3E-F377-A0E6-808C-DA1A4F3F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B5385-F7A0-4973-8617-751F88A00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1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1.jpeg"/><Relationship Id="rId10" Type="http://schemas.openxmlformats.org/officeDocument/2006/relationships/customXml" Target="../ink/ink3.xml"/><Relationship Id="rId4" Type="http://schemas.openxmlformats.org/officeDocument/2006/relationships/image" Target="../media/image10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HKFrXMCHI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L7TYTSIG8JU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youtu.be/7rua65bHjM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vimeo.com/61341580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children-with-special-educational-needs/extra-SEN-hel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pilot.org.uk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eermap.co.uk/careerometer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ionalcareers.service.gov.uk/discover-your-skills-and-careers" TargetMode="External"/><Relationship Id="rId11" Type="http://schemas.openxmlformats.org/officeDocument/2006/relationships/hyperlink" Target="http://www.apprenticeships.gov.uk/parents/their-career" TargetMode="External"/><Relationship Id="rId5" Type="http://schemas.openxmlformats.org/officeDocument/2006/relationships/hyperlink" Target="https://nationalcareers.service.gov.uk/explore-your-education-and-training-choices" TargetMode="External"/><Relationship Id="rId10" Type="http://schemas.openxmlformats.org/officeDocument/2006/relationships/hyperlink" Target="http://www.parentalguidance.org.uk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cg.ac.uk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psc.ac.uk/" TargetMode="External"/><Relationship Id="rId12" Type="http://schemas.openxmlformats.org/officeDocument/2006/relationships/hyperlink" Target="http://www.totton.ac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ton-peveril.ac.uk/" TargetMode="External"/><Relationship Id="rId11" Type="http://schemas.openxmlformats.org/officeDocument/2006/relationships/hyperlink" Target="http://www.sparsholt.ac.uk/" TargetMode="External"/><Relationship Id="rId5" Type="http://schemas.openxmlformats.org/officeDocument/2006/relationships/hyperlink" Target="https://clipartix.com/calendar-clipart-image-3600/" TargetMode="External"/><Relationship Id="rId10" Type="http://schemas.openxmlformats.org/officeDocument/2006/relationships/hyperlink" Target="http://www.itchen.ac.uk/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://www.richardtaunton.ac.uk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ipground.com/benefit-from-clipart.html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6F188B-AC06-43BA-A040-16EF389FCBA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524000" y="0"/>
            <a:ext cx="9163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57F9D-9A8A-0C6C-AA3D-E9DB3218F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9462" y="2411006"/>
            <a:ext cx="6858001" cy="1837189"/>
          </a:xfrm>
        </p:spPr>
        <p:txBody>
          <a:bodyPr anchor="ctr">
            <a:normAutofit/>
          </a:bodyPr>
          <a:lstStyle/>
          <a:p>
            <a:r>
              <a:rPr lang="en-US" dirty="0"/>
              <a:t>Careers Information Evening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7A00A-002E-9B2B-943C-75E717CE3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6517" y="4390808"/>
            <a:ext cx="6858000" cy="466623"/>
          </a:xfrm>
        </p:spPr>
        <p:txBody>
          <a:bodyPr anchor="ctr"/>
          <a:lstStyle/>
          <a:p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64389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208" y="1200140"/>
            <a:ext cx="9699370" cy="550164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B0C0C"/>
                </a:solidFill>
                <a:latin typeface="GDS Transport"/>
              </a:rPr>
              <a:t>Option 1 : S</a:t>
            </a:r>
            <a:r>
              <a:rPr lang="en-US" sz="3000" b="1" i="0" dirty="0">
                <a:solidFill>
                  <a:srgbClr val="0B0C0C"/>
                </a:solidFill>
                <a:effectLst/>
                <a:latin typeface="GDS Transport"/>
              </a:rPr>
              <a:t>tay in full-time education </a:t>
            </a:r>
            <a:r>
              <a:rPr lang="en-US" sz="3000" b="0" i="0" dirty="0">
                <a:solidFill>
                  <a:srgbClr val="0B0C0C"/>
                </a:solidFill>
                <a:effectLst/>
                <a:latin typeface="GDS Transport"/>
              </a:rPr>
              <a:t>– A levels, BTEC, </a:t>
            </a:r>
          </a:p>
          <a:p>
            <a:pPr marL="0" indent="0" algn="l">
              <a:buNone/>
            </a:pPr>
            <a:r>
              <a:rPr lang="en-US" sz="3000" b="0" i="0" dirty="0">
                <a:solidFill>
                  <a:srgbClr val="0B0C0C"/>
                </a:solidFill>
                <a:effectLst/>
                <a:latin typeface="GDS Transport"/>
              </a:rPr>
              <a:t>T levels, vocational and technical qualifications, exam retakes</a:t>
            </a:r>
          </a:p>
          <a:p>
            <a:pPr marL="0" indent="0" algn="l">
              <a:buNone/>
            </a:pPr>
            <a:endParaRPr lang="en-US" sz="3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3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r>
              <a:rPr lang="en-US" sz="3000" b="0" i="0" dirty="0">
                <a:solidFill>
                  <a:srgbClr val="0B0C0C"/>
                </a:solidFill>
                <a:effectLst/>
                <a:latin typeface="GDS Transport"/>
              </a:rPr>
              <a:t>Or</a:t>
            </a:r>
          </a:p>
          <a:p>
            <a:pPr marL="0" indent="0" algn="l">
              <a:buNone/>
            </a:pPr>
            <a:endParaRPr lang="en-US" sz="3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r>
              <a:rPr lang="en-US" sz="3000" b="1" i="0" dirty="0">
                <a:solidFill>
                  <a:srgbClr val="0B0C0C"/>
                </a:solidFill>
                <a:effectLst/>
                <a:latin typeface="GDS Transport"/>
              </a:rPr>
              <a:t>Option 2: Combine work with study </a:t>
            </a:r>
            <a:r>
              <a:rPr lang="en-US" sz="3000" b="0" i="0" dirty="0">
                <a:solidFill>
                  <a:srgbClr val="0B0C0C"/>
                </a:solidFill>
                <a:effectLst/>
                <a:latin typeface="GDS Transport"/>
              </a:rPr>
              <a:t>– Apprenticeship, supported internships</a:t>
            </a:r>
          </a:p>
          <a:p>
            <a:pPr marL="0" indent="0" algn="l">
              <a:buNone/>
            </a:pPr>
            <a:endParaRPr lang="en-US" sz="3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3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ctr">
              <a:buNone/>
            </a:pPr>
            <a:endParaRPr lang="en-US" sz="4000" b="1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B0C0C"/>
              </a:solidFill>
              <a:latin typeface="GDS Transport"/>
            </a:endParaRPr>
          </a:p>
          <a:p>
            <a:pPr marL="0" indent="0" algn="ctr">
              <a:buNone/>
            </a:pPr>
            <a:endParaRPr lang="en-US" sz="4000" b="1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09CB0F-3F79-9CD0-ED6C-F7C937E55FCD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B34B47-D606-2728-1262-C742376F9B3D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What are the options ?</a:t>
              </a:r>
            </a:p>
          </p:txBody>
        </p:sp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B99F5729-2586-FD55-31FC-316D53673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24580" name="Picture 4" descr="The Two Poles of Education - New Acropolis Library">
            <a:extLst>
              <a:ext uri="{FF2B5EF4-FFF2-40B4-BE49-F238E27FC236}">
                <a16:creationId xmlns:a16="http://schemas.microsoft.com/office/drawing/2014/main" id="{1058F593-3672-5AD0-802B-47A1D7D98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1" y="1200141"/>
            <a:ext cx="1883728" cy="17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Work is broken. Can we fix it? - Vox">
            <a:extLst>
              <a:ext uri="{FF2B5EF4-FFF2-40B4-BE49-F238E27FC236}">
                <a16:creationId xmlns:a16="http://schemas.microsoft.com/office/drawing/2014/main" id="{7AD65DFA-AECC-A7E1-1F50-5F3C19E3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1" y="4497405"/>
            <a:ext cx="1908109" cy="17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A9583A-D649-0D39-6579-35E8BC1370E5}"/>
                  </a:ext>
                </a:extLst>
              </p14:cNvPr>
              <p14:cNvContentPartPr/>
              <p14:nvPr/>
            </p14:nvContentPartPr>
            <p14:xfrm>
              <a:off x="3714745" y="303169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A9583A-D649-0D39-6579-35E8BC1370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0425" y="3027373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837729D-97F3-D041-3D9E-E9BB22ABF28F}"/>
              </a:ext>
            </a:extLst>
          </p:cNvPr>
          <p:cNvGrpSpPr/>
          <p:nvPr/>
        </p:nvGrpSpPr>
        <p:grpSpPr>
          <a:xfrm>
            <a:off x="3561025" y="3127813"/>
            <a:ext cx="86760" cy="360"/>
            <a:chOff x="3561025" y="3127813"/>
            <a:chExt cx="867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9255600-6DF6-9613-B600-38DD21280A7F}"/>
                    </a:ext>
                  </a:extLst>
                </p14:cNvPr>
                <p14:cNvContentPartPr/>
                <p14:nvPr/>
              </p14:nvContentPartPr>
              <p14:xfrm>
                <a:off x="3561025" y="3127813"/>
                <a:ext cx="39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9255600-6DF6-9613-B600-38DD21280A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56705" y="3123493"/>
                  <a:ext cx="126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09CB146-D7AD-3077-E936-EBAA113BC1F8}"/>
                    </a:ext>
                  </a:extLst>
                </p14:cNvPr>
                <p14:cNvContentPartPr/>
                <p14:nvPr/>
              </p14:nvContentPartPr>
              <p14:xfrm>
                <a:off x="3647425" y="312781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09CB146-D7AD-3077-E936-EBAA113BC1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43105" y="312349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927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49" y="1184910"/>
            <a:ext cx="11165099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DD1B7-FE21-E11C-BAF1-6F86E8080762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D8667F-280A-78CB-47A5-DE1DF3A40E33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Understanding your next steps</a:t>
              </a:r>
            </a:p>
          </p:txBody>
        </p:sp>
        <p:pic>
          <p:nvPicPr>
            <p:cNvPr id="6" name="Picture 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D490626E-3638-17C9-4679-B17F5B00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37890" name="Picture 2" descr="Qualification levels - UK: The Parents' Guide to">
            <a:extLst>
              <a:ext uri="{FF2B5EF4-FFF2-40B4-BE49-F238E27FC236}">
                <a16:creationId xmlns:a16="http://schemas.microsoft.com/office/drawing/2014/main" id="{F80CD5E1-1477-9ADB-0778-1C05B32A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80" y="1047840"/>
            <a:ext cx="8216265" cy="58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A7CA9E5-A657-08B9-DBB7-7AD322E233D7}"/>
              </a:ext>
            </a:extLst>
          </p:cNvPr>
          <p:cNvSpPr/>
          <p:nvPr/>
        </p:nvSpPr>
        <p:spPr>
          <a:xfrm>
            <a:off x="1533525" y="5105400"/>
            <a:ext cx="1409700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6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0AB28-3E02-24EA-6556-49235560265D}"/>
              </a:ext>
            </a:extLst>
          </p:cNvPr>
          <p:cNvSpPr txBox="1"/>
          <p:nvPr/>
        </p:nvSpPr>
        <p:spPr>
          <a:xfrm>
            <a:off x="9082649" y="6141894"/>
            <a:ext cx="297866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1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https://youtu.be/BHKFrXMCHII</a:t>
            </a:r>
            <a:endParaRPr lang="en-US" sz="1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8B270F-133D-030F-3653-1E695C986962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646FCF-D854-A8E4-6D76-9580CEF0374E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1: Staying in FTE: A-Levels</a:t>
              </a:r>
            </a:p>
          </p:txBody>
        </p:sp>
        <p:pic>
          <p:nvPicPr>
            <p:cNvPr id="15" name="Picture 14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C8BD631C-93B6-24C6-F47D-8A44AA650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65962"/>
              </p:ext>
            </p:extLst>
          </p:nvPr>
        </p:nvGraphicFramePr>
        <p:xfrm>
          <a:off x="3177135" y="3176803"/>
          <a:ext cx="5905514" cy="2782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945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3743569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264717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404597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Level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Entry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Typically, Five GCSEs at grade 9-4, including English and Maths</a:t>
                      </a:r>
                      <a:endParaRPr lang="en-GB" sz="1800" b="0" i="0" kern="1200" dirty="0">
                        <a:solidFill>
                          <a:srgbClr val="0B0C0C"/>
                        </a:solidFill>
                        <a:effectLst/>
                        <a:latin typeface="GDS Transpor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Mostly exams at the end of the course</a:t>
                      </a:r>
                      <a:endParaRPr lang="en-GB" sz="1800" b="0" i="0" kern="1200">
                        <a:solidFill>
                          <a:srgbClr val="0B0C0C"/>
                        </a:solidFill>
                        <a:effectLst/>
                        <a:latin typeface="GDS Transpor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Grades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A* - E</a:t>
                      </a:r>
                      <a:endParaRPr lang="en-GB" sz="1800" b="0" i="0" kern="1200">
                        <a:solidFill>
                          <a:srgbClr val="0B0C0C"/>
                        </a:solidFill>
                        <a:effectLst/>
                        <a:latin typeface="GDS Transpor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Leads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University or college courses, higher and degree apprenticeships</a:t>
                      </a:r>
                      <a:endParaRPr lang="en-GB" sz="1800" b="0" i="0" kern="1200">
                        <a:solidFill>
                          <a:srgbClr val="0B0C0C"/>
                        </a:solidFill>
                        <a:effectLst/>
                        <a:latin typeface="GDS Transpor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50800" y="1066800"/>
            <a:ext cx="3207911" cy="2876832"/>
          </a:xfrm>
          <a:prstGeom prst="wedgeEllipse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>
                <a:solidFill>
                  <a:srgbClr val="0B0C0C"/>
                </a:solidFill>
                <a:effectLst/>
                <a:latin typeface="GDS Transport"/>
              </a:rPr>
              <a:t>You can carry on studying subjects you took for GCSE to a higher level or pick new ones you may not have done before like economics, law or psychology</a:t>
            </a:r>
            <a:endParaRPr lang="en-GB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7D7C7DAD-9EE0-152D-5061-E276192D5D4F}"/>
              </a:ext>
            </a:extLst>
          </p:cNvPr>
          <p:cNvSpPr/>
          <p:nvPr/>
        </p:nvSpPr>
        <p:spPr>
          <a:xfrm>
            <a:off x="8968871" y="1043567"/>
            <a:ext cx="3207911" cy="2938704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0B0C0C"/>
                </a:solidFill>
                <a:effectLst/>
                <a:latin typeface="GDS Transport"/>
              </a:rPr>
              <a:t>You can take 3 - 4  very different subjects you are interested in - keep your career options open or choose more closely related subjects if you need them for a specific career</a:t>
            </a:r>
            <a:endParaRPr lang="en-GB" dirty="0"/>
          </a:p>
        </p:txBody>
      </p:sp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43" y="109766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6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/>
          </a:p>
          <a:p>
            <a:endParaRPr lang="en-GB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33272"/>
              </p:ext>
            </p:extLst>
          </p:nvPr>
        </p:nvGraphicFramePr>
        <p:xfrm>
          <a:off x="3096603" y="2630022"/>
          <a:ext cx="5905514" cy="310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945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3743569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264717">
                <a:tc>
                  <a:txBody>
                    <a:bodyPr/>
                    <a:lstStyle/>
                    <a:p>
                      <a:r>
                        <a:rPr lang="en-GB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448458">
                <a:tc>
                  <a:txBody>
                    <a:bodyPr/>
                    <a:lstStyle/>
                    <a:p>
                      <a:r>
                        <a:rPr lang="en-GB"/>
                        <a:t>Level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/>
                        <a:t>Entry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Typically,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GCSEs at grade 9-4, including English and Maths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Typically, a mix of coursework and exams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/>
                        <a:t>Grades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B0C0C"/>
                          </a:solidFill>
                          <a:latin typeface="GDS Transport"/>
                        </a:rPr>
                        <a:t>Points </a:t>
                      </a:r>
                      <a:r>
                        <a:rPr lang="en-US" sz="1800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Awarded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r>
                        <a:rPr lang="en-GB"/>
                        <a:t>Leads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B0C0C"/>
                          </a:solidFill>
                          <a:latin typeface="GDS Transport"/>
                        </a:rPr>
                        <a:t>University/college, apprenticeship, work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50801" y="1066800"/>
            <a:ext cx="2809240" cy="2396208"/>
          </a:xfrm>
          <a:prstGeom prst="wedgeEllipse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>
                <a:solidFill>
                  <a:srgbClr val="0B0C0C"/>
                </a:solidFill>
                <a:effectLst/>
                <a:latin typeface="GDS Transport"/>
              </a:rPr>
              <a:t>At Level 3 Applied general qualifications are better known as </a:t>
            </a:r>
            <a:r>
              <a:rPr lang="en-US" sz="1800" b="1" i="0">
                <a:solidFill>
                  <a:srgbClr val="0B0C0C"/>
                </a:solidFill>
                <a:effectLst/>
                <a:latin typeface="GDS Transport"/>
              </a:rPr>
              <a:t>BTECs</a:t>
            </a:r>
            <a:r>
              <a:rPr lang="en-US" sz="1800" b="1">
                <a:solidFill>
                  <a:srgbClr val="0B0C0C"/>
                </a:solidFill>
                <a:latin typeface="GDS Transport"/>
              </a:rPr>
              <a:t> and</a:t>
            </a:r>
            <a:r>
              <a:rPr lang="en-US" sz="1800" b="1" i="0">
                <a:solidFill>
                  <a:srgbClr val="0B0C0C"/>
                </a:solidFill>
                <a:effectLst/>
                <a:latin typeface="GDS Transport"/>
              </a:rPr>
              <a:t> </a:t>
            </a:r>
            <a:r>
              <a:rPr lang="en-US" sz="1800" b="0" i="0">
                <a:solidFill>
                  <a:srgbClr val="0B0C0C"/>
                </a:solidFill>
                <a:effectLst/>
                <a:latin typeface="GDS Transport"/>
              </a:rPr>
              <a:t>are equivalent to A levels, </a:t>
            </a:r>
            <a:endParaRPr lang="en-GB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7D7C7DAD-9EE0-152D-5061-E276192D5D4F}"/>
              </a:ext>
            </a:extLst>
          </p:cNvPr>
          <p:cNvSpPr/>
          <p:nvPr/>
        </p:nvSpPr>
        <p:spPr>
          <a:xfrm>
            <a:off x="8980" y="3829402"/>
            <a:ext cx="3019949" cy="2505994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B0C0C"/>
                </a:solidFill>
                <a:latin typeface="GDS Transport"/>
              </a:rPr>
              <a:t>G</a:t>
            </a:r>
            <a:r>
              <a:rPr lang="en-US" sz="1800" b="0" i="0">
                <a:solidFill>
                  <a:srgbClr val="0B0C0C"/>
                </a:solidFill>
                <a:effectLst/>
                <a:latin typeface="GDS Transport"/>
              </a:rPr>
              <a:t>ives you a broad overview of working in a specific sector, like business, media, engineering, leisure or science and technology</a:t>
            </a:r>
            <a:endParaRPr lang="en-GB"/>
          </a:p>
        </p:txBody>
      </p:sp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79" y="982665"/>
            <a:ext cx="2475537" cy="16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BCA705F-5153-20D8-83D2-B37DE0AB81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60DD49-4B35-EBAF-5FB7-01E2F5BADBBE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1: Staying in FTE: BTECs</a:t>
              </a:r>
            </a:p>
          </p:txBody>
        </p:sp>
        <p:pic>
          <p:nvPicPr>
            <p:cNvPr id="9" name="Picture 8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B02AF893-DE5D-DBFF-8B89-09951D58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697076A-1B2F-7FD5-39B7-C3F7E57B2C04}"/>
              </a:ext>
            </a:extLst>
          </p:cNvPr>
          <p:cNvSpPr/>
          <p:nvPr/>
        </p:nvSpPr>
        <p:spPr>
          <a:xfrm>
            <a:off x="9218803" y="1094650"/>
            <a:ext cx="2848597" cy="2353750"/>
          </a:xfrm>
          <a:prstGeom prst="wedgeEllipse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>
                <a:solidFill>
                  <a:srgbClr val="0B0C0C"/>
                </a:solidFill>
                <a:effectLst/>
                <a:latin typeface="GDS Transport"/>
              </a:rPr>
              <a:t>A mix of classroom-based learning with the chance to get some practical skills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09A2D-81F3-A746-6438-6D620776AC60}"/>
              </a:ext>
            </a:extLst>
          </p:cNvPr>
          <p:cNvSpPr txBox="1"/>
          <p:nvPr/>
        </p:nvSpPr>
        <p:spPr>
          <a:xfrm>
            <a:off x="4560027" y="6253043"/>
            <a:ext cx="297866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4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https://youtu.be/L7TYTSIG8JU</a:t>
            </a:r>
            <a:endParaRPr lang="en-GB" sz="140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C2033D0D-AF58-685A-110C-7E46357F48C9}"/>
              </a:ext>
            </a:extLst>
          </p:cNvPr>
          <p:cNvSpPr/>
          <p:nvPr/>
        </p:nvSpPr>
        <p:spPr>
          <a:xfrm>
            <a:off x="9069791" y="3715454"/>
            <a:ext cx="3079880" cy="2476981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B0C0C"/>
                </a:solidFill>
                <a:latin typeface="GDS Transport"/>
              </a:rPr>
              <a:t>Can take a mixture of A levels and BTECs (single award BTEC is equivalent to an A level) or some BTECs are double</a:t>
            </a:r>
          </a:p>
        </p:txBody>
      </p:sp>
    </p:spTree>
    <p:extLst>
      <p:ext uri="{BB962C8B-B14F-4D97-AF65-F5344CB8AC3E}">
        <p14:creationId xmlns:p14="http://schemas.microsoft.com/office/powerpoint/2010/main" val="35831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5043C-6A99-D7F8-67D2-F3158384EE0F}"/>
              </a:ext>
            </a:extLst>
          </p:cNvPr>
          <p:cNvSpPr/>
          <p:nvPr/>
        </p:nvSpPr>
        <p:spPr>
          <a:xfrm>
            <a:off x="322471" y="297180"/>
            <a:ext cx="11573564" cy="720000"/>
          </a:xfrm>
          <a:prstGeom prst="rect">
            <a:avLst/>
          </a:prstGeom>
          <a:solidFill>
            <a:srgbClr val="3838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BTEC – vocational course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9FAC6-8DC8-7F5A-B3CC-37D208AD2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09" y="1137818"/>
            <a:ext cx="6472616" cy="5491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0424D0-E4DD-0746-8A7B-CF657E28E1C5}"/>
              </a:ext>
            </a:extLst>
          </p:cNvPr>
          <p:cNvSpPr txBox="1"/>
          <p:nvPr/>
        </p:nvSpPr>
        <p:spPr>
          <a:xfrm>
            <a:off x="322471" y="1666875"/>
            <a:ext cx="209687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Example of the types of BTECs – peter Symonds website </a:t>
            </a:r>
          </a:p>
        </p:txBody>
      </p:sp>
    </p:spTree>
    <p:extLst>
      <p:ext uri="{BB962C8B-B14F-4D97-AF65-F5344CB8AC3E}">
        <p14:creationId xmlns:p14="http://schemas.microsoft.com/office/powerpoint/2010/main" val="387323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/>
          </a:p>
          <a:p>
            <a:endParaRPr lang="en-GB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52176"/>
              </p:ext>
            </p:extLst>
          </p:nvPr>
        </p:nvGraphicFramePr>
        <p:xfrm>
          <a:off x="4427568" y="3566442"/>
          <a:ext cx="6581294" cy="313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341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4171953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337041">
                <a:tc>
                  <a:txBody>
                    <a:bodyPr/>
                    <a:lstStyle/>
                    <a:p>
                      <a:r>
                        <a:rPr lang="en-GB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r>
                        <a:rPr lang="en-GB"/>
                        <a:t>Level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589821">
                <a:tc>
                  <a:txBody>
                    <a:bodyPr/>
                    <a:lstStyle/>
                    <a:p>
                      <a:r>
                        <a:rPr lang="en-GB"/>
                        <a:t>Entry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Typically,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GCSEs at grade 9-4, including English and Maths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574348">
                <a:tc>
                  <a:txBody>
                    <a:bodyPr/>
                    <a:lstStyle/>
                    <a:p>
                      <a:r>
                        <a:rPr lang="en-GB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Exams, projects and practical assignments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337041">
                <a:tc>
                  <a:txBody>
                    <a:bodyPr/>
                    <a:lstStyle/>
                    <a:p>
                      <a:r>
                        <a:rPr lang="en-GB"/>
                        <a:t>Grades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B0C0C"/>
                          </a:solidFill>
                          <a:latin typeface="GDS Transport"/>
                        </a:rPr>
                        <a:t>Points </a:t>
                      </a:r>
                      <a:r>
                        <a:rPr lang="en-US" sz="1800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Awarded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820497">
                <a:tc>
                  <a:txBody>
                    <a:bodyPr/>
                    <a:lstStyle/>
                    <a:p>
                      <a:r>
                        <a:rPr lang="en-GB"/>
                        <a:t>Leads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Work, higher and degree apprenticeships, college and university courses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141440" y="1158522"/>
            <a:ext cx="5034280" cy="2738120"/>
          </a:xfrm>
          <a:prstGeom prst="wedgeEllipse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>
                <a:solidFill>
                  <a:srgbClr val="0B0C0C"/>
                </a:solidFill>
                <a:effectLst/>
                <a:latin typeface="GDS Transport"/>
              </a:rPr>
              <a:t>Designed in partnership with employers to give you the skills and knowledge to get on in the workplace. You'll combine classroom learning with real work placements. 1 T Level is the equivalent of 3 A levels</a:t>
            </a:r>
            <a:endParaRPr lang="en-GB"/>
          </a:p>
        </p:txBody>
      </p:sp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40" y="1267994"/>
            <a:ext cx="2196700" cy="146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7C28CEF-1C84-353A-2332-C04D1B788469}"/>
              </a:ext>
            </a:extLst>
          </p:cNvPr>
          <p:cNvSpPr/>
          <p:nvPr/>
        </p:nvSpPr>
        <p:spPr>
          <a:xfrm>
            <a:off x="8610599" y="1043568"/>
            <a:ext cx="3439961" cy="2407164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B0C0C"/>
                </a:solidFill>
                <a:latin typeface="GDS Transport"/>
              </a:rPr>
              <a:t>You’ll spend 80% of your time in the classroom and 20% at work (At least 45 days on industry placement equivalent to 315 hours)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BA42A-310B-0D1E-6E4C-D2327CCC4EA5}"/>
              </a:ext>
            </a:extLst>
          </p:cNvPr>
          <p:cNvSpPr txBox="1"/>
          <p:nvPr/>
        </p:nvSpPr>
        <p:spPr>
          <a:xfrm>
            <a:off x="203749" y="6339403"/>
            <a:ext cx="297866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>
                <a:hlinkClick r:id="rId4"/>
              </a:rPr>
              <a:t>https://youtu.be/7rua65bHjMw</a:t>
            </a:r>
            <a:endParaRPr lang="en-GB" sz="1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D87692-EA94-854D-FFDB-78B3BE068296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723061-7768-1852-ABF8-2BC782BB5BDA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1: Staying in FTE: T-Levels</a:t>
              </a:r>
            </a:p>
          </p:txBody>
        </p:sp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4AF598C-EA3B-A299-BB6F-6605616C7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248343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54" y="1184910"/>
            <a:ext cx="2341291" cy="155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10160" y="1066800"/>
            <a:ext cx="4505960" cy="2838759"/>
          </a:xfrm>
          <a:prstGeom prst="wedgeEllipse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These courses teach you the practical skills and knowledge for a particular area of employment. They can prepare you for a broad employment sector, like engineering or travel and tourism, or for a specific job like a chef or a hairdresser. </a:t>
            </a:r>
            <a:endParaRPr lang="en-GB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7C28CEF-1C84-353A-2332-C04D1B788469}"/>
              </a:ext>
            </a:extLst>
          </p:cNvPr>
          <p:cNvSpPr/>
          <p:nvPr/>
        </p:nvSpPr>
        <p:spPr>
          <a:xfrm>
            <a:off x="7858761" y="1135290"/>
            <a:ext cx="4189674" cy="241055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B0C0C"/>
                </a:solidFill>
                <a:latin typeface="GDS Transport"/>
              </a:rPr>
              <a:t>You'll learn in real situations in college, for example in a college restaurant or a salon that is open to the public. You may also have the chance to go out on a work placement with an employer.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22705D-5D7D-2870-399C-4888E35E1402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8194AA-C876-9CA2-57B8-BB3D1D457335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1: Staying in FTE: Vocational &amp; Technical Qualifications</a:t>
              </a:r>
            </a:p>
          </p:txBody>
        </p:sp>
        <p:pic>
          <p:nvPicPr>
            <p:cNvPr id="7" name="Picture 6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8BB9B055-3DA7-1DAC-7EE4-F68F47F8B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13025"/>
              </p:ext>
            </p:extLst>
          </p:nvPr>
        </p:nvGraphicFramePr>
        <p:xfrm>
          <a:off x="2272887" y="3974442"/>
          <a:ext cx="8080153" cy="277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477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6185676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351268">
                <a:tc>
                  <a:txBody>
                    <a:bodyPr/>
                    <a:lstStyle/>
                    <a:p>
                      <a:r>
                        <a:rPr lang="en-GB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1 or more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349766">
                <a:tc>
                  <a:txBody>
                    <a:bodyPr/>
                    <a:lstStyle/>
                    <a:p>
                      <a:r>
                        <a:rPr lang="en-GB"/>
                        <a:t>Level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Level 1 &amp; 2 take 1 year each, L3 takes 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349766">
                <a:tc>
                  <a:txBody>
                    <a:bodyPr/>
                    <a:lstStyle/>
                    <a:p>
                      <a:r>
                        <a:rPr lang="en-GB"/>
                        <a:t>Entry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Course dependent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392786">
                <a:tc>
                  <a:txBody>
                    <a:bodyPr/>
                    <a:lstStyle/>
                    <a:p>
                      <a:r>
                        <a:rPr lang="en-GB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Can include coursework, skills tests and exams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349766">
                <a:tc>
                  <a:txBody>
                    <a:bodyPr/>
                    <a:lstStyle/>
                    <a:p>
                      <a:r>
                        <a:rPr lang="en-GB"/>
                        <a:t>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City and Guilds; National Vocational Qualifications (NVQs) </a:t>
                      </a:r>
                      <a:endParaRPr lang="en-US" sz="1800" b="0" i="0">
                        <a:solidFill>
                          <a:srgbClr val="0B0C0C"/>
                        </a:solidFill>
                        <a:effectLst/>
                        <a:latin typeface="GDS Transpor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612091">
                <a:tc>
                  <a:txBody>
                    <a:bodyPr/>
                    <a:lstStyle/>
                    <a:p>
                      <a:r>
                        <a:rPr lang="en-GB"/>
                        <a:t>Leads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Further study, training, professional development </a:t>
                      </a:r>
                      <a:r>
                        <a:rPr lang="en-US" err="1"/>
                        <a:t>programmes</a:t>
                      </a:r>
                      <a:r>
                        <a:rPr lang="en-US"/>
                        <a:t> or work 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265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53" y="1525012"/>
            <a:ext cx="2341291" cy="155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370840" y="1213159"/>
            <a:ext cx="3312160" cy="2412999"/>
          </a:xfrm>
          <a:prstGeom prst="wedgeEllipse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If you didn't get the results you wanted, you can </a:t>
            </a:r>
            <a:r>
              <a:rPr lang="en-US" b="0" i="0" err="1">
                <a:solidFill>
                  <a:srgbClr val="0B0C0C"/>
                </a:solidFill>
                <a:effectLst/>
                <a:latin typeface="GDS Transport"/>
              </a:rPr>
              <a:t>resit</a:t>
            </a:r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 some of your courses or sign up for some new qualifications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7C28CEF-1C84-353A-2332-C04D1B788469}"/>
              </a:ext>
            </a:extLst>
          </p:cNvPr>
          <p:cNvSpPr/>
          <p:nvPr/>
        </p:nvSpPr>
        <p:spPr>
          <a:xfrm>
            <a:off x="7879597" y="1071880"/>
            <a:ext cx="4245554" cy="2357120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rgbClr val="0B0C0C"/>
                </a:solidFill>
                <a:latin typeface="GDS Transport"/>
              </a:rPr>
              <a:t>retake English and Maths GSCEs whilst also studying other level 2 subjects for example, criminology or Law that can then lead you onto a level 3 course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81123"/>
              </p:ext>
            </p:extLst>
          </p:nvPr>
        </p:nvGraphicFramePr>
        <p:xfrm>
          <a:off x="1988407" y="3918561"/>
          <a:ext cx="8080153" cy="277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477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6185676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351268">
                <a:tc>
                  <a:txBody>
                    <a:bodyPr/>
                    <a:lstStyle/>
                    <a:p>
                      <a:r>
                        <a:rPr lang="en-GB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1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349766">
                <a:tc>
                  <a:txBody>
                    <a:bodyPr/>
                    <a:lstStyle/>
                    <a:p>
                      <a:r>
                        <a:rPr lang="en-GB"/>
                        <a:t>Level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349766">
                <a:tc>
                  <a:txBody>
                    <a:bodyPr/>
                    <a:lstStyle/>
                    <a:p>
                      <a:r>
                        <a:rPr lang="en-GB"/>
                        <a:t>Entry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>
                          <a:solidFill>
                            <a:srgbClr val="626A6E"/>
                          </a:solidFill>
                          <a:effectLst/>
                          <a:latin typeface="GDS Transport"/>
                        </a:rPr>
                        <a:t> </a:t>
                      </a:r>
                      <a:r>
                        <a:rPr lang="en-US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16+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392786">
                <a:tc>
                  <a:txBody>
                    <a:bodyPr/>
                    <a:lstStyle/>
                    <a:p>
                      <a:r>
                        <a:rPr lang="en-GB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Exams but some level 2 courses offer coursework elements too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349766">
                <a:tc>
                  <a:txBody>
                    <a:bodyPr/>
                    <a:lstStyle/>
                    <a:p>
                      <a:r>
                        <a:rPr lang="en-GB"/>
                        <a:t>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Level 2 qualifications = GCSE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612091">
                <a:tc>
                  <a:txBody>
                    <a:bodyPr/>
                    <a:lstStyle/>
                    <a:p>
                      <a:r>
                        <a:rPr lang="en-GB"/>
                        <a:t>Leads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Higher level or degree apprenticeship, further education, higher education, work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4C6029E5-717C-5FB2-E800-C229134D3DEA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1EE3E8-9EBC-70BD-AE38-F22FCC21930E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1: Staying in FTE: Exam Retakes</a:t>
              </a:r>
            </a:p>
          </p:txBody>
        </p:sp>
        <p:pic>
          <p:nvPicPr>
            <p:cNvPr id="9" name="Picture 8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1696625B-B75B-01BD-D7D7-AAC3BC8D4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14403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95" y="1184910"/>
            <a:ext cx="11467283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GB" dirty="0"/>
          </a:p>
          <a:p>
            <a:pPr marL="0" indent="0" algn="l">
              <a:buNone/>
            </a:pPr>
            <a:r>
              <a:rPr lang="en-US" b="0" i="0" dirty="0">
                <a:solidFill>
                  <a:srgbClr val="0B0C0C"/>
                </a:solidFill>
                <a:effectLst/>
                <a:latin typeface="GDS Transport"/>
              </a:rPr>
              <a:t>Gain practical skills, get work experience and a qualification that employers need through the following : </a:t>
            </a:r>
          </a:p>
          <a:p>
            <a:pPr marL="0" indent="0" algn="l">
              <a:buNone/>
            </a:pPr>
            <a:endParaRPr lang="en-US" dirty="0">
              <a:solidFill>
                <a:srgbClr val="0B0C0C"/>
              </a:solidFill>
              <a:latin typeface="GDS Transport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0B0C0C"/>
                </a:solidFill>
                <a:latin typeface="GDS Transport"/>
              </a:rPr>
              <a:t>A</a:t>
            </a:r>
            <a:r>
              <a:rPr lang="en-US" b="0" i="0" dirty="0">
                <a:solidFill>
                  <a:srgbClr val="0B0C0C"/>
                </a:solidFill>
                <a:effectLst/>
                <a:latin typeface="GDS Transport"/>
              </a:rPr>
              <a:t>pprenticeship, Supported internship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6626" name="Picture 2" descr="Apprenticeships | Gateshead College">
            <a:extLst>
              <a:ext uri="{FF2B5EF4-FFF2-40B4-BE49-F238E27FC236}">
                <a16:creationId xmlns:a16="http://schemas.microsoft.com/office/drawing/2014/main" id="{6C1BFA35-351A-3382-A8B1-D8A05CC1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23" y="4326995"/>
            <a:ext cx="5997257" cy="214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53E1041-9BAD-BF7A-F659-9FF421B9FA6F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67E381-D4A0-B5D3-9D53-582CEEBABD7A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2: Combine Work &amp; Study</a:t>
              </a:r>
            </a:p>
          </p:txBody>
        </p:sp>
        <p:pic>
          <p:nvPicPr>
            <p:cNvPr id="18" name="Picture 1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785A2738-DF27-DBC5-C811-840F8C050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372585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/>
          </a:p>
          <a:p>
            <a:endParaRPr lang="en-GB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53290"/>
              </p:ext>
            </p:extLst>
          </p:nvPr>
        </p:nvGraphicFramePr>
        <p:xfrm>
          <a:off x="111760" y="3519261"/>
          <a:ext cx="9117456" cy="313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495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6638961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433599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A minimum of 1 year but progress to a degree apprenticeship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623240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Level of Study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L2 – GCSE    L3 – A level</a:t>
                      </a:r>
                    </a:p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L4,5,6,7 – Foundation level Degree, L6 &amp; 7 Master’s degree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417256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Entry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Will be dependent on the industry, job role and apprenticeship level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596081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Assessment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Most apprenticeships work towards one or more qualifications. These qualifications correspond to the level of apprenticeship</a:t>
                      </a:r>
                      <a:endParaRPr lang="en-GB" sz="1800" b="0" i="0" kern="1200">
                        <a:solidFill>
                          <a:srgbClr val="0B0C0C"/>
                        </a:solidFill>
                        <a:effectLst/>
                        <a:latin typeface="GDS Transpor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265102">
                <a:tc>
                  <a:txBody>
                    <a:bodyPr/>
                    <a:lstStyle/>
                    <a:p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Grades Awarded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Dependent on the type of qualification taken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518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Leads to</a:t>
                      </a:r>
                    </a:p>
                    <a:p>
                      <a:endParaRPr lang="en-GB" sz="1800" b="0" i="0" kern="1200">
                        <a:solidFill>
                          <a:srgbClr val="0B0C0C"/>
                        </a:solidFill>
                        <a:effectLst/>
                        <a:latin typeface="GDS Transpor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rgbClr val="0B0C0C"/>
                          </a:solidFill>
                          <a:effectLst/>
                          <a:latin typeface="GDS Transport"/>
                          <a:ea typeface="+mn-ea"/>
                          <a:cs typeface="+mn-cs"/>
                        </a:rPr>
                        <a:t>Work, next level of apprenticeship, further education, higher education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260420" y="1017179"/>
            <a:ext cx="3870960" cy="2321560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B0C0C"/>
                </a:solidFill>
                <a:latin typeface="GDS Transport"/>
              </a:rPr>
              <a:t>Apprenticeships combine practical on-the-job skills training with off-the-job learning. You'll get training that is relevant to your job and be paid a salary</a:t>
            </a:r>
            <a:endParaRPr lang="en-GB">
              <a:solidFill>
                <a:srgbClr val="0B0C0C"/>
              </a:solidFill>
              <a:latin typeface="GDS Transport"/>
            </a:endParaRPr>
          </a:p>
        </p:txBody>
      </p:sp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514471"/>
            <a:ext cx="2242420" cy="149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7C28CEF-1C84-353A-2332-C04D1B788469}"/>
              </a:ext>
            </a:extLst>
          </p:cNvPr>
          <p:cNvSpPr/>
          <p:nvPr/>
        </p:nvSpPr>
        <p:spPr>
          <a:xfrm>
            <a:off x="7477274" y="967890"/>
            <a:ext cx="4105440" cy="2593713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You’ll spend 80% of your time in the workplace and 20% off-the-job </a:t>
            </a:r>
          </a:p>
          <a:p>
            <a:pPr marL="0" indent="0" algn="l">
              <a:buNone/>
            </a:pPr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with some study in a college, training </a:t>
            </a:r>
            <a:r>
              <a:rPr lang="en-US" b="0" i="0" err="1">
                <a:solidFill>
                  <a:srgbClr val="0B0C0C"/>
                </a:solidFill>
                <a:effectLst/>
                <a:latin typeface="GDS Transport"/>
              </a:rPr>
              <a:t>centre</a:t>
            </a:r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 or Institute of Technology (IoT)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5DAE401-C265-16FA-638F-7ED45E7CF391}"/>
              </a:ext>
            </a:extLst>
          </p:cNvPr>
          <p:cNvSpPr/>
          <p:nvPr/>
        </p:nvSpPr>
        <p:spPr>
          <a:xfrm>
            <a:off x="9577507" y="3532691"/>
            <a:ext cx="2490261" cy="2268943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B0C0C"/>
                </a:solidFill>
                <a:latin typeface="GDS Transport"/>
              </a:rPr>
              <a:t>Apprenticeships are real jobs which include learning elements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6A0FFD-C552-0D01-436F-5511CF9C8479}"/>
              </a:ext>
            </a:extLst>
          </p:cNvPr>
          <p:cNvSpPr txBox="1"/>
          <p:nvPr/>
        </p:nvSpPr>
        <p:spPr>
          <a:xfrm>
            <a:off x="9678654" y="6211669"/>
            <a:ext cx="243103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8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https://vimeo.com/613415806</a:t>
            </a:r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A3DA98-D0B4-FB3B-155E-7774EF77B559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8E7960-83A0-8DEB-5B70-9DEF14F4560A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2: Combine Work &amp; Study – Apprenticeships</a:t>
              </a:r>
            </a:p>
          </p:txBody>
        </p:sp>
        <p:pic>
          <p:nvPicPr>
            <p:cNvPr id="21" name="Picture 20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00C75C7D-9CDE-B74B-63EC-F5A2B030D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429327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7F9D-9A8A-0C6C-AA3D-E9DB3218F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736" y="1488233"/>
            <a:ext cx="4920529" cy="1917441"/>
          </a:xfrm>
        </p:spPr>
        <p:txBody>
          <a:bodyPr anchor="ctr">
            <a:normAutofit/>
          </a:bodyPr>
          <a:lstStyle/>
          <a:p>
            <a:r>
              <a:rPr lang="en-US" b="1" dirty="0"/>
              <a:t>Welcome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898A5-ED64-2E14-13C7-40980F271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816643"/>
            <a:ext cx="6858000" cy="1655762"/>
          </a:xfrm>
        </p:spPr>
        <p:txBody>
          <a:bodyPr/>
          <a:lstStyle/>
          <a:p>
            <a:r>
              <a:rPr lang="en-US" b="1" dirty="0" err="1"/>
              <a:t>Mrs</a:t>
            </a:r>
            <a:r>
              <a:rPr lang="en-US" b="1" dirty="0"/>
              <a:t> Kerwood</a:t>
            </a:r>
          </a:p>
          <a:p>
            <a:r>
              <a:rPr lang="en-US" dirty="0"/>
              <a:t>Assistant Headteacher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82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8" y="1184910"/>
            <a:ext cx="11216115" cy="55168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b="0" i="0">
              <a:solidFill>
                <a:srgbClr val="0B0C0C"/>
              </a:solidFill>
              <a:effectLst/>
              <a:latin typeface="GDS Transport"/>
            </a:endParaRPr>
          </a:p>
          <a:p>
            <a:pPr marL="0" indent="0" algn="l">
              <a:buNone/>
            </a:pPr>
            <a:endParaRPr lang="en-US" sz="2600" b="0" i="0">
              <a:solidFill>
                <a:srgbClr val="333333"/>
              </a:solidFill>
              <a:effectLst/>
              <a:latin typeface="proxima-nova"/>
            </a:endParaRPr>
          </a:p>
          <a:p>
            <a:endParaRPr lang="en-GB"/>
          </a:p>
          <a:p>
            <a:endParaRPr lang="en-GB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D77687-E387-8081-9DEB-8DA56D4B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648835"/>
              </p:ext>
            </p:extLst>
          </p:nvPr>
        </p:nvGraphicFramePr>
        <p:xfrm>
          <a:off x="742024" y="3283397"/>
          <a:ext cx="6273456" cy="3046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625">
                  <a:extLst>
                    <a:ext uri="{9D8B030D-6E8A-4147-A177-3AD203B41FA5}">
                      <a16:colId xmlns:a16="http://schemas.microsoft.com/office/drawing/2014/main" val="1524434149"/>
                    </a:ext>
                  </a:extLst>
                </a:gridCol>
                <a:gridCol w="4534831">
                  <a:extLst>
                    <a:ext uri="{9D8B030D-6E8A-4147-A177-3AD203B41FA5}">
                      <a16:colId xmlns:a16="http://schemas.microsoft.com/office/drawing/2014/main" val="2400520506"/>
                    </a:ext>
                  </a:extLst>
                </a:gridCol>
              </a:tblGrid>
              <a:tr h="389443"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minimum of 6 months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25857"/>
                  </a:ext>
                </a:extLst>
              </a:tr>
              <a:tr h="370540"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 of Study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126818"/>
                  </a:ext>
                </a:extLst>
              </a:tr>
              <a:tr h="347686"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Entry requirements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Aged 16-24 with an 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Education Health and Care Plan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475783"/>
                  </a:ext>
                </a:extLst>
              </a:tr>
              <a:tr h="353251">
                <a:tc>
                  <a:txBody>
                    <a:bodyPr/>
                    <a:lstStyle/>
                    <a:p>
                      <a:r>
                        <a:rPr lang="en-GB"/>
                        <a:t>Assessment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Dependent on course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06583"/>
                  </a:ext>
                </a:extLst>
              </a:tr>
              <a:tr h="618190">
                <a:tc>
                  <a:txBody>
                    <a:bodyPr/>
                    <a:lstStyle/>
                    <a:p>
                      <a:r>
                        <a:rPr lang="en-GB"/>
                        <a:t>Grades Awarded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GCSE English and maths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solidFill>
                          <a:srgbClr val="0B0C0C"/>
                        </a:solidFill>
                        <a:effectLst/>
                        <a:latin typeface="GDS Transpor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376836"/>
                  </a:ext>
                </a:extLst>
              </a:tr>
              <a:tr h="640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Leads to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Work, apprenticeship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solidFill>
                          <a:srgbClr val="0B0C0C"/>
                        </a:solidFill>
                        <a:effectLst/>
                        <a:latin typeface="GDS Transpor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22614"/>
                  </a:ext>
                </a:extLst>
              </a:tr>
            </a:tbl>
          </a:graphicData>
        </a:graphic>
      </p:graphicFrame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C64287A-B228-850A-C28B-20933A5A289C}"/>
              </a:ext>
            </a:extLst>
          </p:cNvPr>
          <p:cNvSpPr/>
          <p:nvPr/>
        </p:nvSpPr>
        <p:spPr>
          <a:xfrm>
            <a:off x="161760" y="1279342"/>
            <a:ext cx="2891320" cy="1434760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>
                <a:solidFill>
                  <a:srgbClr val="0B0C0C"/>
                </a:solidFill>
                <a:latin typeface="GDS Transport"/>
              </a:rPr>
              <a:t>F</a:t>
            </a:r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or young people who need extra support to get a job</a:t>
            </a:r>
            <a:endParaRPr lang="en-US" sz="1800" b="0" i="0">
              <a:solidFill>
                <a:srgbClr val="0B0C0C"/>
              </a:solidFill>
              <a:effectLst/>
              <a:latin typeface="GDS Transport"/>
            </a:endParaRPr>
          </a:p>
        </p:txBody>
      </p:sp>
      <p:pic>
        <p:nvPicPr>
          <p:cNvPr id="3076" name="Picture 4" descr="Free students - Vector Art">
            <a:extLst>
              <a:ext uri="{FF2B5EF4-FFF2-40B4-BE49-F238E27FC236}">
                <a16:creationId xmlns:a16="http://schemas.microsoft.com/office/drawing/2014/main" id="{94EF197D-FF22-ED2D-397A-4337908B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60" y="1356991"/>
            <a:ext cx="2156060" cy="14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7C28CEF-1C84-353A-2332-C04D1B788469}"/>
              </a:ext>
            </a:extLst>
          </p:cNvPr>
          <p:cNvSpPr/>
          <p:nvPr/>
        </p:nvSpPr>
        <p:spPr>
          <a:xfrm>
            <a:off x="7846931" y="4370537"/>
            <a:ext cx="3663024" cy="1959227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1800">
                <a:solidFill>
                  <a:srgbClr val="0B0C0C"/>
                </a:solidFill>
                <a:latin typeface="GDS Transport"/>
              </a:rPr>
              <a:t>unpaid work placement of at least 6 months</a:t>
            </a:r>
          </a:p>
          <a:p>
            <a:pPr marL="0" indent="0" algn="l">
              <a:buNone/>
            </a:pPr>
            <a:r>
              <a:rPr lang="en-US" sz="1800">
                <a:solidFill>
                  <a:srgbClr val="0B0C0C"/>
                </a:solidFill>
                <a:latin typeface="GDS Transport"/>
              </a:rPr>
              <a:t>support from a qualified job coach. You may be eligible </a:t>
            </a:r>
            <a:r>
              <a:rPr lang="en-US">
                <a:solidFill>
                  <a:srgbClr val="0B0C0C"/>
                </a:solidFill>
                <a:latin typeface="GDS Transport"/>
              </a:rPr>
              <a:t>for Access to work Funding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5DAE401-C265-16FA-638F-7ED45E7CF391}"/>
              </a:ext>
            </a:extLst>
          </p:cNvPr>
          <p:cNvSpPr/>
          <p:nvPr/>
        </p:nvSpPr>
        <p:spPr>
          <a:xfrm>
            <a:off x="7241053" y="1001940"/>
            <a:ext cx="4208923" cy="2818919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i="0">
                <a:solidFill>
                  <a:srgbClr val="0B0C0C"/>
                </a:solidFill>
                <a:effectLst/>
                <a:latin typeface="GDS Transport"/>
              </a:rPr>
              <a:t>You'll spend most of your time on placements with an employer, learning skills for work. You'll also get help from a tutor and a job coach in college or with a specialist provider</a:t>
            </a:r>
            <a:endParaRPr lang="en-US">
              <a:solidFill>
                <a:srgbClr val="0B0C0C"/>
              </a:solidFill>
              <a:latin typeface="GDS Transpor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C39C9D-F24B-D68C-DE5E-0C0DEF1654C6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7C9564-F4BD-47C1-5757-78BEBDCEA7AF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Option 2: Combine Work &amp; Study – Supported Internships</a:t>
              </a:r>
            </a:p>
          </p:txBody>
        </p:sp>
        <p:pic>
          <p:nvPicPr>
            <p:cNvPr id="20" name="Picture 1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BF6DF431-B4C2-27A6-F286-152ED25D0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1364755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A9B08A-6A57-EFC7-0296-EB0BDC0CE132}"/>
              </a:ext>
            </a:extLst>
          </p:cNvPr>
          <p:cNvSpPr txBox="1"/>
          <p:nvPr/>
        </p:nvSpPr>
        <p:spPr>
          <a:xfrm>
            <a:off x="513080" y="1203960"/>
            <a:ext cx="11313436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dirty="0">
              <a:solidFill>
                <a:srgbClr val="333333"/>
              </a:solidFill>
              <a:latin typeface="proxima-nova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proxima-nova"/>
              </a:rPr>
              <a:t>If </a:t>
            </a:r>
            <a:r>
              <a:rPr lang="en-US" sz="2400" dirty="0">
                <a:solidFill>
                  <a:srgbClr val="333333"/>
                </a:solidFill>
                <a:latin typeface="proxima-nova"/>
              </a:rPr>
              <a:t>you have a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proxima-nova"/>
              </a:rPr>
              <a:t>career in mind, find out if you need to continue to study certain subjects, for example maths if you want to do Engineering.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pPr algn="l"/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proxima-nova"/>
              </a:rPr>
              <a:t>If you are not sure what you would like to do, then looking at careers linked to subjects you enjoy might help you unlock a future career path. </a:t>
            </a:r>
          </a:p>
          <a:p>
            <a:pPr algn="l"/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pPr algn="l"/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proxima-nova"/>
              </a:rPr>
              <a:t>Think about learning styles ( classroom versus practical or a combination of both) as this will help you decide what type of course is right for you? </a:t>
            </a:r>
          </a:p>
          <a:p>
            <a:pPr algn="l"/>
            <a:endParaRPr lang="en-US" sz="24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algn="l"/>
            <a:endParaRPr lang="en-US" sz="24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  <a:latin typeface="proxima-nova"/>
              </a:rPr>
              <a:t>'stay broad’ and do a broad range of subjects if they are unsure so they can decide later!</a:t>
            </a:r>
          </a:p>
          <a:p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pPr algn="l"/>
            <a:endParaRPr lang="en-US" sz="2400" dirty="0">
              <a:solidFill>
                <a:srgbClr val="333333"/>
              </a:solidFill>
              <a:latin typeface="proxima-nova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  <a:latin typeface="proxima-nova"/>
              </a:rPr>
              <a:t>Go to open events, careers fairs to find out more about the options available to you</a:t>
            </a:r>
            <a:endParaRPr lang="en-US" sz="24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proxima-nov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Thinking about the next steps –help for pupils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175118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388E3E-4809-AAE0-46BC-5EDC86D6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75" y="1031010"/>
            <a:ext cx="9244425" cy="4795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9FE2F-A59D-2960-21DE-E6880795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0" y="1867520"/>
            <a:ext cx="3229871" cy="2709275"/>
          </a:xfrm>
          <a:prstGeom prst="ellipse">
            <a:avLst/>
          </a:prstGeom>
          <a:solidFill>
            <a:schemeClr val="accent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Careerspilot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3"/>
              </a:rPr>
              <a:t>www.careerpilot.org.uk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3619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Useful websites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11266" name="Picture 2" descr="get the jump">
            <a:extLst>
              <a:ext uri="{FF2B5EF4-FFF2-40B4-BE49-F238E27FC236}">
                <a16:creationId xmlns:a16="http://schemas.microsoft.com/office/drawing/2014/main" id="{90225B1E-25CE-9042-CE53-38181BCDD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2" y="1251315"/>
            <a:ext cx="524416" cy="66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201D76-26F9-5066-B8CA-4151C3BE0D14}"/>
              </a:ext>
            </a:extLst>
          </p:cNvPr>
          <p:cNvSpPr txBox="1"/>
          <p:nvPr/>
        </p:nvSpPr>
        <p:spPr>
          <a:xfrm>
            <a:off x="1119674" y="1253978"/>
            <a:ext cx="8411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www.nationalcareers.service.gov.uk/explore-your-education-and-training-choices</a:t>
            </a:r>
            <a:endParaRPr lang="en-GB" dirty="0"/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84F2C0-7F09-E3D3-C010-B019EEADB625}"/>
              </a:ext>
            </a:extLst>
          </p:cNvPr>
          <p:cNvSpPr txBox="1"/>
          <p:nvPr/>
        </p:nvSpPr>
        <p:spPr>
          <a:xfrm>
            <a:off x="1271845" y="2192425"/>
            <a:ext cx="7527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www.nationalcareers.service.gov.uk/discover-your-skills-and-careers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272" name="Picture 8" descr="Careers service - Leicester College">
            <a:extLst>
              <a:ext uri="{FF2B5EF4-FFF2-40B4-BE49-F238E27FC236}">
                <a16:creationId xmlns:a16="http://schemas.microsoft.com/office/drawing/2014/main" id="{E9035656-6FEB-5600-AA7C-56F07596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7" y="2156786"/>
            <a:ext cx="1029563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92F7A0-1F1A-BB32-7361-1A67A52C0F85}"/>
              </a:ext>
            </a:extLst>
          </p:cNvPr>
          <p:cNvSpPr txBox="1"/>
          <p:nvPr/>
        </p:nvSpPr>
        <p:spPr>
          <a:xfrm>
            <a:off x="1582300" y="30928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www.careermap.co.uk/careerometer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63FA6A-D7D2-E6AE-296E-4DEB949CC4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273" y="3145980"/>
            <a:ext cx="1343027" cy="36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6160E7-503A-3E44-A656-10ADDB6B757E}"/>
              </a:ext>
            </a:extLst>
          </p:cNvPr>
          <p:cNvSpPr txBox="1"/>
          <p:nvPr/>
        </p:nvSpPr>
        <p:spPr>
          <a:xfrm>
            <a:off x="239273" y="3805065"/>
            <a:ext cx="118566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u="sng" dirty="0"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www.parentalguidance.org.uk</a:t>
            </a:r>
            <a:endParaRPr lang="en-GB" dirty="0"/>
          </a:p>
          <a:p>
            <a:r>
              <a:rPr lang="en-GB" dirty="0"/>
              <a:t> Advice, tips and guidance on all aspects from apprenticeships to colleges and higher education, to completing applications and interviews.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11"/>
              </a:rPr>
              <a:t>www.apprenticeships.gov.uk/parents/their-career</a:t>
            </a:r>
            <a:endParaRPr lang="en-GB" dirty="0"/>
          </a:p>
          <a:p>
            <a:r>
              <a:rPr lang="en-GB" dirty="0"/>
              <a:t>A guide to what apprenticeships are, how you can support your young person to apply and what skills and experience will be relevant. </a:t>
            </a:r>
          </a:p>
        </p:txBody>
      </p:sp>
    </p:spTree>
    <p:extLst>
      <p:ext uri="{BB962C8B-B14F-4D97-AF65-F5344CB8AC3E}">
        <p14:creationId xmlns:p14="http://schemas.microsoft.com/office/powerpoint/2010/main" val="506560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GB" dirty="0"/>
          </a:p>
          <a:p>
            <a:pPr marL="0" indent="0" algn="l">
              <a:buNone/>
            </a:pPr>
            <a:br>
              <a:rPr lang="en-US" b="0" i="0" dirty="0">
                <a:solidFill>
                  <a:srgbClr val="0B0C0C"/>
                </a:solidFill>
                <a:effectLst/>
                <a:latin typeface="GDS Transport"/>
              </a:rPr>
            </a:br>
            <a:endParaRPr lang="en-US" b="0" i="0" dirty="0">
              <a:solidFill>
                <a:srgbClr val="0B0C0C"/>
              </a:solidFill>
              <a:effectLst/>
              <a:latin typeface="GDS Transport"/>
            </a:endParaRP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293DE0-7C94-752D-2180-6B78CB46AFF1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953BB7-966C-BC61-6D17-0C434E7315C7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Open Events – 2024</a:t>
              </a:r>
            </a:p>
          </p:txBody>
        </p:sp>
        <p:pic>
          <p:nvPicPr>
            <p:cNvPr id="5" name="Picture 4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B9BE8ABB-74EE-E77F-AE5E-2AB145940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10" name="Picture 9" descr="A calendar with blue and white numbers&#10;&#10;Description automatically generated">
            <a:extLst>
              <a:ext uri="{FF2B5EF4-FFF2-40B4-BE49-F238E27FC236}">
                <a16:creationId xmlns:a16="http://schemas.microsoft.com/office/drawing/2014/main" id="{06A40E06-F5B6-6E66-BC20-CB15B72B8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5956" y="165790"/>
            <a:ext cx="1249404" cy="1249404"/>
          </a:xfrm>
          <a:prstGeom prst="rect">
            <a:avLst/>
          </a:prstGeom>
        </p:spPr>
      </p:pic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CB14BF58-DE80-006B-F657-D9C724544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66064"/>
              </p:ext>
            </p:extLst>
          </p:nvPr>
        </p:nvGraphicFramePr>
        <p:xfrm>
          <a:off x="322471" y="1148570"/>
          <a:ext cx="11573565" cy="5686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451">
                  <a:extLst>
                    <a:ext uri="{9D8B030D-6E8A-4147-A177-3AD203B41FA5}">
                      <a16:colId xmlns:a16="http://schemas.microsoft.com/office/drawing/2014/main" val="3048680050"/>
                    </a:ext>
                  </a:extLst>
                </a:gridCol>
                <a:gridCol w="4681330">
                  <a:extLst>
                    <a:ext uri="{9D8B030D-6E8A-4147-A177-3AD203B41FA5}">
                      <a16:colId xmlns:a16="http://schemas.microsoft.com/office/drawing/2014/main" val="3244061714"/>
                    </a:ext>
                  </a:extLst>
                </a:gridCol>
                <a:gridCol w="4262784">
                  <a:extLst>
                    <a:ext uri="{9D8B030D-6E8A-4147-A177-3AD203B41FA5}">
                      <a16:colId xmlns:a16="http://schemas.microsoft.com/office/drawing/2014/main" val="3307032358"/>
                    </a:ext>
                  </a:extLst>
                </a:gridCol>
              </a:tblGrid>
              <a:tr h="386194">
                <a:tc>
                  <a:txBody>
                    <a:bodyPr/>
                    <a:lstStyle/>
                    <a:p>
                      <a:r>
                        <a:rPr lang="en-GB" sz="2000"/>
                        <a:t>College/Sixth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Open evenings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333048"/>
                  </a:ext>
                </a:extLst>
              </a:tr>
              <a:tr h="580337">
                <a:tc>
                  <a:txBody>
                    <a:bodyPr/>
                    <a:lstStyle/>
                    <a:p>
                      <a:r>
                        <a:rPr lang="en-GB" sz="1600" b="0" dirty="0"/>
                        <a:t>Barton Peveril Sixth Form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25</a:t>
                      </a:r>
                      <a:r>
                        <a:rPr lang="en-GB" sz="1600" baseline="30000"/>
                        <a:t>th</a:t>
                      </a:r>
                      <a:r>
                        <a:rPr lang="en-GB" sz="1600"/>
                        <a:t> &amp; 26</a:t>
                      </a:r>
                      <a:r>
                        <a:rPr lang="en-GB" sz="1600" baseline="30000"/>
                        <a:t>th</a:t>
                      </a:r>
                      <a:r>
                        <a:rPr lang="en-GB" sz="1600"/>
                        <a:t> of  September 2024: 4.30pm – 8.30pm  </a:t>
                      </a:r>
                    </a:p>
                    <a:p>
                      <a:r>
                        <a:rPr lang="en-GB" sz="1600"/>
                        <a:t>(Register online)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hlinkClick r:id="rId6"/>
                        </a:rPr>
                        <a:t>www.barton-peveril.ac.uk/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135825"/>
                  </a:ext>
                </a:extLst>
              </a:tr>
              <a:tr h="533495">
                <a:tc>
                  <a:txBody>
                    <a:bodyPr/>
                    <a:lstStyle/>
                    <a:p>
                      <a:r>
                        <a:rPr lang="en-GB" sz="1600" b="0"/>
                        <a:t>Peter Symonds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</a:t>
                      </a:r>
                      <a:r>
                        <a:rPr lang="en-GB" sz="1600" baseline="30000"/>
                        <a:t>st</a:t>
                      </a:r>
                      <a:r>
                        <a:rPr lang="en-GB" sz="1600"/>
                        <a:t> &amp; 2</a:t>
                      </a:r>
                      <a:r>
                        <a:rPr lang="en-GB" sz="1600" baseline="30000"/>
                        <a:t>nd</a:t>
                      </a:r>
                      <a:r>
                        <a:rPr lang="en-GB" sz="1600"/>
                        <a:t> October 2024  - awaiting booking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hlinkClick r:id="rId7"/>
                        </a:rPr>
                        <a:t>www.psc.ac.uk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88618"/>
                  </a:ext>
                </a:extLst>
              </a:tr>
              <a:tr h="521880">
                <a:tc>
                  <a:txBody>
                    <a:bodyPr/>
                    <a:lstStyle/>
                    <a:p>
                      <a:r>
                        <a:rPr lang="en-GB" sz="1600" b="0"/>
                        <a:t>Eastleigh College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23</a:t>
                      </a:r>
                      <a:r>
                        <a:rPr lang="en-GB" sz="1600" baseline="30000"/>
                        <a:t>rd</a:t>
                      </a:r>
                      <a:r>
                        <a:rPr lang="en-GB" sz="1600"/>
                        <a:t> October 2024 5pm- 7pm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hlinkClick r:id="rId8"/>
                        </a:rPr>
                        <a:t>www.shcg.ac.uk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56649"/>
                  </a:ext>
                </a:extLst>
              </a:tr>
              <a:tr h="562901">
                <a:tc>
                  <a:txBody>
                    <a:bodyPr/>
                    <a:lstStyle/>
                    <a:p>
                      <a:r>
                        <a:rPr lang="en-GB" sz="1600" b="0"/>
                        <a:t>Richard Taunton Sixth Form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19th September 2024 6 – 8pm</a:t>
                      </a:r>
                      <a:b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13th November 2024 6 – 8pm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hlinkClick r:id="rId9"/>
                        </a:rPr>
                        <a:t>www.richardtaunton.ac.uk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675288"/>
                  </a:ext>
                </a:extLst>
              </a:tr>
              <a:tr h="562901">
                <a:tc>
                  <a:txBody>
                    <a:bodyPr/>
                    <a:lstStyle/>
                    <a:p>
                      <a:r>
                        <a:rPr lang="en-GB" sz="1600" b="0"/>
                        <a:t>Itchen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17th October 2024 – evening times TBC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Saturday 19th October 2024 –timings 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hlinkClick r:id="rId10"/>
                        </a:rPr>
                        <a:t>www.itchen.ac.uk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500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0"/>
                        <a:t>Sparsholt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Saturday 5 October 2024 - timings TBC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hlinkClick r:id="rId11"/>
                        </a:rPr>
                        <a:t>www.sparsholt.ac.uk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4745"/>
                  </a:ext>
                </a:extLst>
              </a:tr>
              <a:tr h="505023">
                <a:tc>
                  <a:txBody>
                    <a:bodyPr/>
                    <a:lstStyle/>
                    <a:p>
                      <a:r>
                        <a:rPr lang="en-GB" sz="1600" b="0"/>
                        <a:t>Southampton City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10</a:t>
                      </a:r>
                      <a:r>
                        <a:rPr lang="en-GB" sz="1600" baseline="30000"/>
                        <a:t>th</a:t>
                      </a:r>
                      <a:r>
                        <a:rPr lang="en-GB" sz="1600"/>
                        <a:t> October 2024 5pm-7pm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hlinkClick r:id="rId8"/>
                        </a:rPr>
                        <a:t>www.shcg.ac.uk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81507"/>
                  </a:ext>
                </a:extLst>
              </a:tr>
              <a:tr h="505023">
                <a:tc>
                  <a:txBody>
                    <a:bodyPr/>
                    <a:lstStyle/>
                    <a:p>
                      <a:r>
                        <a:rPr lang="en-GB" sz="1600" b="0"/>
                        <a:t>Fareham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23</a:t>
                      </a:r>
                      <a:r>
                        <a:rPr lang="en-GB" sz="1600" baseline="30000"/>
                        <a:t>rd</a:t>
                      </a:r>
                      <a:r>
                        <a:rPr lang="en-GB" sz="1600"/>
                        <a:t> October 2024 5pm-7pm</a:t>
                      </a:r>
                    </a:p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hlinkClick r:id="rId8"/>
                        </a:rPr>
                        <a:t>www.shcg.ac.uk</a:t>
                      </a:r>
                      <a:endParaRPr lang="en-GB" sz="1600"/>
                    </a:p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400608"/>
                  </a:ext>
                </a:extLst>
              </a:tr>
              <a:tr h="656512">
                <a:tc>
                  <a:txBody>
                    <a:bodyPr/>
                    <a:lstStyle/>
                    <a:p>
                      <a:r>
                        <a:rPr lang="en-GB" sz="1600" b="0"/>
                        <a:t>Totton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15</a:t>
                      </a:r>
                      <a:r>
                        <a:rPr lang="en-GB" sz="1600" baseline="30000"/>
                        <a:t>th</a:t>
                      </a:r>
                      <a:r>
                        <a:rPr lang="en-GB" sz="1600"/>
                        <a:t>  October 2024 5pm-7pm</a:t>
                      </a:r>
                    </a:p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12"/>
                        </a:rPr>
                        <a:t>www.totton.ac.uk</a:t>
                      </a:r>
                      <a:endParaRPr lang="en-GB" sz="1600" dirty="0"/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9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217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D0F66-C151-A2D8-0E04-D59897219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3" y="1530416"/>
            <a:ext cx="10515600" cy="481980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GB" sz="8600" dirty="0"/>
              <a:t>Focus  - Experience the world of work</a:t>
            </a:r>
          </a:p>
          <a:p>
            <a:endParaRPr lang="en-GB" sz="5000" dirty="0"/>
          </a:p>
          <a:p>
            <a:r>
              <a:rPr lang="en-GB" sz="6200" dirty="0"/>
              <a:t>Personal Development lessons (PSHCE) focus on work experience , CVs and Interview skills</a:t>
            </a:r>
          </a:p>
          <a:p>
            <a:pPr marL="0" indent="0">
              <a:buNone/>
            </a:pPr>
            <a:endParaRPr lang="en-GB" sz="6200" dirty="0"/>
          </a:p>
          <a:p>
            <a:r>
              <a:rPr lang="en-GB" sz="6200" dirty="0"/>
              <a:t>National Apprenticeship week – Feb 2025</a:t>
            </a:r>
          </a:p>
          <a:p>
            <a:pPr marL="0" indent="0">
              <a:buNone/>
            </a:pPr>
            <a:endParaRPr lang="en-GB" sz="6200" dirty="0"/>
          </a:p>
          <a:p>
            <a:r>
              <a:rPr lang="en-GB" sz="6200" dirty="0"/>
              <a:t>National Careers week – March 2025</a:t>
            </a:r>
          </a:p>
          <a:p>
            <a:pPr marL="0" indent="0">
              <a:buNone/>
            </a:pPr>
            <a:endParaRPr lang="en-GB" sz="6200" dirty="0"/>
          </a:p>
          <a:p>
            <a:r>
              <a:rPr lang="en-GB" sz="6200" dirty="0"/>
              <a:t>Mock Interview Day – June 2025</a:t>
            </a:r>
          </a:p>
          <a:p>
            <a:endParaRPr lang="en-GB" sz="6200" dirty="0"/>
          </a:p>
          <a:p>
            <a:r>
              <a:rPr lang="en-GB" sz="6200" dirty="0"/>
              <a:t>College taster days  - June 2025</a:t>
            </a:r>
          </a:p>
          <a:p>
            <a:endParaRPr lang="en-GB" sz="6200" dirty="0"/>
          </a:p>
          <a:p>
            <a:r>
              <a:rPr lang="en-GB" sz="6200" dirty="0"/>
              <a:t>Work experience week – see next slide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FE1667-F6BD-C56F-114A-E91CCF48843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D2F8FC-0398-5E5F-67D7-191DEA7BE36B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 Year 10 Careers programme  </a:t>
              </a:r>
            </a:p>
          </p:txBody>
        </p:sp>
        <p:pic>
          <p:nvPicPr>
            <p:cNvPr id="6" name="Picture 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C13B36F6-048D-02C2-8196-9B4D403FE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</p:spTree>
    <p:extLst>
      <p:ext uri="{BB962C8B-B14F-4D97-AF65-F5344CB8AC3E}">
        <p14:creationId xmlns:p14="http://schemas.microsoft.com/office/powerpoint/2010/main" val="1126609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week 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618843" y="2413544"/>
            <a:ext cx="108704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/>
              <a:t>Monday 30</a:t>
            </a:r>
            <a:r>
              <a:rPr lang="en-GB" sz="5400" u="sng" baseline="30000" dirty="0"/>
              <a:t>th</a:t>
            </a:r>
            <a:r>
              <a:rPr lang="en-GB" sz="5400" u="sng" dirty="0"/>
              <a:t> June – 4</a:t>
            </a:r>
            <a:r>
              <a:rPr lang="en-GB" sz="5400" u="sng" baseline="30000" dirty="0"/>
              <a:t>th</a:t>
            </a:r>
            <a:r>
              <a:rPr lang="en-GB" sz="5400" u="sng" dirty="0"/>
              <a:t> July 2025</a:t>
            </a:r>
          </a:p>
          <a:p>
            <a:endParaRPr lang="en-GB" sz="4000" dirty="0"/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06FB9C8E-CA03-4600-30D9-7E6603AB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11455" y="4605974"/>
            <a:ext cx="4831796" cy="17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69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8AC92-1EC7-9AEF-9F99-7D29A0275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334318"/>
            <a:ext cx="5157787" cy="4855345"/>
          </a:xfrm>
        </p:spPr>
        <p:txBody>
          <a:bodyPr/>
          <a:lstStyle/>
          <a:p>
            <a:r>
              <a:rPr lang="en-GB"/>
              <a:t>Experience of the workplace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Team working &amp; communication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Meeting deadlines</a:t>
            </a:r>
          </a:p>
          <a:p>
            <a:endParaRPr lang="en-GB"/>
          </a:p>
          <a:p>
            <a:r>
              <a:rPr lang="en-GB"/>
              <a:t>Gain valuable experience to add to your CV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1882B-EFBD-68D0-716B-A19A099FA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34318"/>
            <a:ext cx="5183188" cy="4855345"/>
          </a:xfrm>
        </p:spPr>
        <p:txBody>
          <a:bodyPr/>
          <a:lstStyle/>
          <a:p>
            <a:r>
              <a:rPr lang="en-GB"/>
              <a:t>Time management</a:t>
            </a:r>
          </a:p>
          <a:p>
            <a:endParaRPr lang="en-GB"/>
          </a:p>
          <a:p>
            <a:r>
              <a:rPr lang="en-GB"/>
              <a:t>Build on employability skills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Building confidence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06321A-6293-7FAF-E6C7-25C145338E1C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ACEBD2-1080-35A3-D877-D3F1027CA320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The benefits of Work Experience   </a:t>
              </a:r>
            </a:p>
          </p:txBody>
        </p:sp>
        <p:pic>
          <p:nvPicPr>
            <p:cNvPr id="9" name="Picture 8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65E077F0-F515-BC4D-4762-AF18049A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EB73610F-856E-B244-1494-A3EBBA4E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455" y="4605974"/>
            <a:ext cx="4831796" cy="17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84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BE75D8B-4475-A7EC-F5F0-F109AE4D959E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6D0833-5A66-708B-6FAD-5AFC3B306AAB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Employer Feedback from last year</a:t>
              </a:r>
            </a:p>
          </p:txBody>
        </p:sp>
        <p:pic>
          <p:nvPicPr>
            <p:cNvPr id="9" name="Picture 8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337930B-3217-0F7B-A050-F33361A66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45A1B0D4-EC23-8C37-733B-FD0D4956E018}"/>
              </a:ext>
            </a:extLst>
          </p:cNvPr>
          <p:cNvSpPr/>
          <p:nvPr/>
        </p:nvSpPr>
        <p:spPr>
          <a:xfrm>
            <a:off x="452386" y="1345933"/>
            <a:ext cx="3253339" cy="192745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We absolutely loved having Leo with us last week, he was incredibly keen, kind and helpful</a:t>
            </a:r>
            <a:endParaRPr lang="en-GB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69CA3E1-EFA0-1051-2062-DE9865D6053A}"/>
              </a:ext>
            </a:extLst>
          </p:cNvPr>
          <p:cNvSpPr/>
          <p:nvPr/>
        </p:nvSpPr>
        <p:spPr>
          <a:xfrm>
            <a:off x="4144078" y="1609571"/>
            <a:ext cx="3632333" cy="1927459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is an incredible young man who I believe after spending a week in his company has a super bright future</a:t>
            </a:r>
            <a:endParaRPr lang="en-GB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13B52F1-13A3-4458-CCE5-1724D3E00086}"/>
              </a:ext>
            </a:extLst>
          </p:cNvPr>
          <p:cNvSpPr/>
          <p:nvPr/>
        </p:nvSpPr>
        <p:spPr>
          <a:xfrm>
            <a:off x="8132733" y="3729243"/>
            <a:ext cx="3253339" cy="1927459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 is bright, keen and enthusiastic young person asking many questions and showing genuine interest in Joinery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A05C5EDB-2609-F7D8-8AFD-C7E774C3C666}"/>
              </a:ext>
            </a:extLst>
          </p:cNvPr>
          <p:cNvSpPr/>
          <p:nvPr/>
        </p:nvSpPr>
        <p:spPr>
          <a:xfrm>
            <a:off x="7997629" y="1240055"/>
            <a:ext cx="3787152" cy="1927459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 an absolute pleasure having the 4 pupils on site last week. In fact, the office is quiet</a:t>
            </a:r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empty without them!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B7DDD390-24DF-C624-1A28-E851E1DBCE26}"/>
              </a:ext>
            </a:extLst>
          </p:cNvPr>
          <p:cNvSpPr/>
          <p:nvPr/>
        </p:nvSpPr>
        <p:spPr>
          <a:xfrm>
            <a:off x="221382" y="3998950"/>
            <a:ext cx="4156509" cy="192745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have been really impressed with your can-do attitude and the way you have taken every opportunity offered to you and given things a go</a:t>
            </a:r>
            <a:endParaRPr lang="en-GB" dirty="0"/>
          </a:p>
        </p:txBody>
      </p:sp>
      <p:pic>
        <p:nvPicPr>
          <p:cNvPr id="1026" name="Picture 2" descr="What Employees and Employers Really Value at Work - Spiceworks">
            <a:extLst>
              <a:ext uri="{FF2B5EF4-FFF2-40B4-BE49-F238E27FC236}">
                <a16:creationId xmlns:a16="http://schemas.microsoft.com/office/drawing/2014/main" id="{74B6E306-6C8E-3F2C-C434-FA381B27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99" y="4254621"/>
            <a:ext cx="3632334" cy="181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9726BB-6216-B5D5-B9A1-F743F307795E}"/>
              </a:ext>
            </a:extLst>
          </p:cNvPr>
          <p:cNvSpPr txBox="1"/>
          <p:nvPr/>
        </p:nvSpPr>
        <p:spPr>
          <a:xfrm>
            <a:off x="6121205" y="6349767"/>
            <a:ext cx="57091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95% of pupils had work experience in year 10 in 2024 </a:t>
            </a:r>
          </a:p>
        </p:txBody>
      </p:sp>
    </p:spTree>
    <p:extLst>
      <p:ext uri="{BB962C8B-B14F-4D97-AF65-F5344CB8AC3E}">
        <p14:creationId xmlns:p14="http://schemas.microsoft.com/office/powerpoint/2010/main" val="1993449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5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9FE2F-A59D-2960-21DE-E6880795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57" y="2370681"/>
            <a:ext cx="2280774" cy="211663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 Experience placements last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7D35D-5D50-DE00-CBF7-827069028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49" y="104775"/>
            <a:ext cx="91154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0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8C0BDD-EFBB-A330-9B98-FBBA2567BF26}"/>
              </a:ext>
            </a:extLst>
          </p:cNvPr>
          <p:cNvSpPr txBox="1"/>
          <p:nvPr/>
        </p:nvSpPr>
        <p:spPr>
          <a:xfrm>
            <a:off x="3723861" y="184667"/>
            <a:ext cx="4744278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Personal Development</a:t>
            </a:r>
            <a:endParaRPr lang="en-GB" sz="3200"/>
          </a:p>
        </p:txBody>
      </p:sp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F7A2D764-6972-F775-F6D1-64561C474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5" t="6270" b="11835"/>
          <a:stretch/>
        </p:blipFill>
        <p:spPr>
          <a:xfrm>
            <a:off x="9329985" y="1"/>
            <a:ext cx="1338015" cy="1338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561F68-6027-06F7-37C8-02D636998FDF}"/>
              </a:ext>
            </a:extLst>
          </p:cNvPr>
          <p:cNvSpPr txBox="1"/>
          <p:nvPr/>
        </p:nvSpPr>
        <p:spPr>
          <a:xfrm>
            <a:off x="1681387" y="1780683"/>
            <a:ext cx="8793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VISION</a:t>
            </a:r>
            <a:r>
              <a:rPr lang="en-US" dirty="0"/>
              <a:t>: To give our pupils the best opportunities here at Toynbee so that they leave school equipped with all the tools they need to be successful beyond school. 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1. Aiming for academic excellence to open doors at further education</a:t>
            </a:r>
            <a:r>
              <a:rPr lang="en-GB" b="1" dirty="0">
                <a:solidFill>
                  <a:srgbClr val="FF0000"/>
                </a:solidFill>
              </a:rPr>
              <a:t> and work: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All lessons will strive to challenge our pupils to exceed expectations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2. Becoming informed, well-rounded people who are able to thrive in modern Britain by respecting all members of society and understanding how to live safe, healthy lives: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37CB5-9770-2D04-89A5-93D7BD6607C2}"/>
              </a:ext>
            </a:extLst>
          </p:cNvPr>
          <p:cNvSpPr txBox="1"/>
          <p:nvPr/>
        </p:nvSpPr>
        <p:spPr>
          <a:xfrm>
            <a:off x="3049620" y="875972"/>
            <a:ext cx="606957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Developing the Whole Child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92902-63C2-5B2E-D287-B121F78E0FAA}"/>
              </a:ext>
            </a:extLst>
          </p:cNvPr>
          <p:cNvSpPr txBox="1"/>
          <p:nvPr/>
        </p:nvSpPr>
        <p:spPr>
          <a:xfrm>
            <a:off x="7183547" y="5934065"/>
            <a:ext cx="152398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Beyond the Curriculum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6F989-E8B2-2553-29E0-B5B79AD4D6C4}"/>
              </a:ext>
            </a:extLst>
          </p:cNvPr>
          <p:cNvSpPr txBox="1"/>
          <p:nvPr/>
        </p:nvSpPr>
        <p:spPr>
          <a:xfrm>
            <a:off x="5312397" y="5923642"/>
            <a:ext cx="160600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Academic Curriculum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605E4-7A08-E3C3-2EAF-2A016BCACC10}"/>
              </a:ext>
            </a:extLst>
          </p:cNvPr>
          <p:cNvSpPr txBox="1"/>
          <p:nvPr/>
        </p:nvSpPr>
        <p:spPr>
          <a:xfrm>
            <a:off x="3523264" y="5936272"/>
            <a:ext cx="152398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Pastoral Curriculum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11A84B-2B97-3A92-F7BE-5D16467FEFD1}"/>
              </a:ext>
            </a:extLst>
          </p:cNvPr>
          <p:cNvCxnSpPr>
            <a:cxnSpLocks/>
          </p:cNvCxnSpPr>
          <p:nvPr/>
        </p:nvCxnSpPr>
        <p:spPr>
          <a:xfrm>
            <a:off x="6096000" y="4058594"/>
            <a:ext cx="0" cy="1178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C91E4F-70E5-ECBD-A960-11A687153AFC}"/>
              </a:ext>
            </a:extLst>
          </p:cNvPr>
          <p:cNvCxnSpPr>
            <a:cxnSpLocks/>
          </p:cNvCxnSpPr>
          <p:nvPr/>
        </p:nvCxnSpPr>
        <p:spPr>
          <a:xfrm flipH="1">
            <a:off x="2393679" y="5223141"/>
            <a:ext cx="73814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47632A-A2C7-0F31-C1FC-125A926B69FF}"/>
              </a:ext>
            </a:extLst>
          </p:cNvPr>
          <p:cNvCxnSpPr>
            <a:cxnSpLocks/>
          </p:cNvCxnSpPr>
          <p:nvPr/>
        </p:nvCxnSpPr>
        <p:spPr>
          <a:xfrm>
            <a:off x="2385391" y="5237223"/>
            <a:ext cx="0" cy="702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126B21-F45B-C7C2-C822-FD1C190124B4}"/>
              </a:ext>
            </a:extLst>
          </p:cNvPr>
          <p:cNvCxnSpPr>
            <a:cxnSpLocks/>
          </p:cNvCxnSpPr>
          <p:nvPr/>
        </p:nvCxnSpPr>
        <p:spPr>
          <a:xfrm>
            <a:off x="4260587" y="5237222"/>
            <a:ext cx="0" cy="702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5AB2D5-2640-C079-7555-84B5F5E7F245}"/>
              </a:ext>
            </a:extLst>
          </p:cNvPr>
          <p:cNvCxnSpPr>
            <a:cxnSpLocks/>
          </p:cNvCxnSpPr>
          <p:nvPr/>
        </p:nvCxnSpPr>
        <p:spPr>
          <a:xfrm>
            <a:off x="6096000" y="5237222"/>
            <a:ext cx="0" cy="702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B7F490-8FBC-9528-3A22-24860A0DA40C}"/>
              </a:ext>
            </a:extLst>
          </p:cNvPr>
          <p:cNvCxnSpPr>
            <a:cxnSpLocks/>
          </p:cNvCxnSpPr>
          <p:nvPr/>
        </p:nvCxnSpPr>
        <p:spPr>
          <a:xfrm>
            <a:off x="9766843" y="5237222"/>
            <a:ext cx="0" cy="702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634F81-47D6-4DC5-2FCD-D795DE7CCFD9}"/>
              </a:ext>
            </a:extLst>
          </p:cNvPr>
          <p:cNvCxnSpPr>
            <a:cxnSpLocks/>
          </p:cNvCxnSpPr>
          <p:nvPr/>
        </p:nvCxnSpPr>
        <p:spPr>
          <a:xfrm>
            <a:off x="7957922" y="5237222"/>
            <a:ext cx="0" cy="702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25D1F83-6459-F48F-1E3E-C67DD4E43150}"/>
              </a:ext>
            </a:extLst>
          </p:cNvPr>
          <p:cNvSpPr/>
          <p:nvPr/>
        </p:nvSpPr>
        <p:spPr>
          <a:xfrm>
            <a:off x="1681386" y="5939586"/>
            <a:ext cx="1504108" cy="721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Culture &amp; Ethos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427251-CF74-DD90-6127-827AAB93BD60}"/>
              </a:ext>
            </a:extLst>
          </p:cNvPr>
          <p:cNvSpPr/>
          <p:nvPr/>
        </p:nvSpPr>
        <p:spPr>
          <a:xfrm>
            <a:off x="8972680" y="5919431"/>
            <a:ext cx="1586112" cy="73715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59125-EFDB-FE0B-4D49-B8F17A970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51" y="53368"/>
            <a:ext cx="1338016" cy="14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58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- School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436281" y="1287426"/>
            <a:ext cx="115735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In school we will focus on: 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The skills employers are looking for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Finding a work experience placement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CVs and interview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Speakers from School talk on virtual Work experience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06FB9C8E-CA03-4600-30D9-7E6603AB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11455" y="4605974"/>
            <a:ext cx="4831796" cy="17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62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 - How parents can help? 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631775" y="1017179"/>
            <a:ext cx="11194741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Can you or a family member provide work experience? </a:t>
            </a:r>
          </a:p>
          <a:p>
            <a:endParaRPr lang="en-GB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Look for work experience possibilities in your local area</a:t>
            </a:r>
          </a:p>
          <a:p>
            <a:endParaRPr lang="en-GB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Plan ahead -  schools in our area have the same week!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Encourage your child to come and speak to me if they are struggling to find a placement.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cs typeface="Calibri" panose="020F0502020204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cs typeface="Calibri" panose="020F0502020204030204"/>
              </a:rPr>
              <a:t>Check the Employer has public liability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cs typeface="Calibri" panose="020F0502020204030204"/>
            </a:endParaRPr>
          </a:p>
          <a:p>
            <a:endParaRPr lang="en-GB" sz="3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5705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06FB9C8E-CA03-4600-30D9-7E6603AB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6202" y="5266433"/>
            <a:ext cx="4286774" cy="15915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 - School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322471" y="1903854"/>
            <a:ext cx="118531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School will send out a letter with more details about work experience and a link to an electronic form for parents/carers to complete :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Details of the work placement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Parents/carer consent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59921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06FB9C8E-CA03-4600-30D9-7E6603AB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6202" y="5266433"/>
            <a:ext cx="4286774" cy="15915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 - School  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198893" y="1714945"/>
            <a:ext cx="1181608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We shall also check Employer Public Liability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We collate all information regarding pupil’s work experience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We arrange visits/phone calls during the placements</a:t>
            </a:r>
          </a:p>
        </p:txBody>
      </p:sp>
    </p:spTree>
    <p:extLst>
      <p:ext uri="{BB962C8B-B14F-4D97-AF65-F5344CB8AC3E}">
        <p14:creationId xmlns:p14="http://schemas.microsoft.com/office/powerpoint/2010/main" val="2349336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06FB9C8E-CA03-4600-30D9-7E6603AB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6202" y="5266433"/>
            <a:ext cx="4286774" cy="15915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 - Pupils 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182654" y="2223450"/>
            <a:ext cx="11853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Will complete a work experience journal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Reflect on what new skills they have learnt during their Personal development lessons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0809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09CEC3-DEAD-7BE1-D436-F17A6191B31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764422-1922-A984-DCDA-D8870E934B82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Work Experience  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EE66C10-F30B-E97B-D859-776617E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DFED4B-DDBF-3629-7FBE-FC9BD64429D1}"/>
              </a:ext>
            </a:extLst>
          </p:cNvPr>
          <p:cNvSpPr txBox="1"/>
          <p:nvPr/>
        </p:nvSpPr>
        <p:spPr>
          <a:xfrm>
            <a:off x="1" y="785206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/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r>
              <a:rPr lang="en-GB" sz="3600" dirty="0"/>
              <a:t>Deadline for Work experience placements is Friday 4</a:t>
            </a:r>
            <a:r>
              <a:rPr lang="en-GB" sz="3600" baseline="30000" dirty="0"/>
              <a:t>th</a:t>
            </a:r>
            <a:r>
              <a:rPr lang="en-GB" sz="3600" dirty="0"/>
              <a:t> April 2025</a:t>
            </a:r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06FB9C8E-CA03-4600-30D9-7E6603ABC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11455" y="4605974"/>
            <a:ext cx="4831796" cy="17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76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Difficult Decisions the Happiest People Always Get Right | Inc.com">
            <a:extLst>
              <a:ext uri="{FF2B5EF4-FFF2-40B4-BE49-F238E27FC236}">
                <a16:creationId xmlns:a16="http://schemas.microsoft.com/office/drawing/2014/main" id="{40DD6831-75AC-445B-F9FA-471B89C60D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8" y="1652089"/>
            <a:ext cx="4722831" cy="41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1DE95ED-BB14-9A2B-3E58-ACCACA521547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20B1D8-21F9-956F-D3D5-5A6BFE5685A1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Any Questions ? </a:t>
              </a:r>
            </a:p>
          </p:txBody>
        </p:sp>
        <p:pic>
          <p:nvPicPr>
            <p:cNvPr id="8" name="Picture 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C0F3C8A1-1D46-46FC-1C41-D0BF55FFA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E8FC4AF-5F1A-26C9-AAB1-6F7A82DF4F4D}"/>
              </a:ext>
            </a:extLst>
          </p:cNvPr>
          <p:cNvSpPr txBox="1"/>
          <p:nvPr/>
        </p:nvSpPr>
        <p:spPr>
          <a:xfrm>
            <a:off x="-76755" y="6006173"/>
            <a:ext cx="462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Careers Leader – Mrs Shaw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3555F0-9CC1-5F3B-2F43-722E354F47B9}"/>
              </a:ext>
            </a:extLst>
          </p:cNvPr>
          <p:cNvSpPr txBox="1"/>
          <p:nvPr/>
        </p:nvSpPr>
        <p:spPr>
          <a:xfrm>
            <a:off x="5265020" y="3554325"/>
            <a:ext cx="6561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Post 16 options Careers Fair 15</a:t>
            </a:r>
            <a:r>
              <a:rPr lang="en-GB" sz="2400" baseline="30000" dirty="0"/>
              <a:t>th</a:t>
            </a:r>
            <a:r>
              <a:rPr lang="en-GB" sz="2400" dirty="0"/>
              <a:t> of October 2024 from 1730 -1845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B6D74-5E47-9EEC-AD9B-401699329DB7}"/>
              </a:ext>
            </a:extLst>
          </p:cNvPr>
          <p:cNvSpPr txBox="1"/>
          <p:nvPr/>
        </p:nvSpPr>
        <p:spPr>
          <a:xfrm>
            <a:off x="5265019" y="5020231"/>
            <a:ext cx="5982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College open events – dates published in school’s newsletter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B2320-AC94-D52B-835E-F5E1E78FCD8F}"/>
              </a:ext>
            </a:extLst>
          </p:cNvPr>
          <p:cNvSpPr txBox="1"/>
          <p:nvPr/>
        </p:nvSpPr>
        <p:spPr>
          <a:xfrm>
            <a:off x="5709276" y="1195727"/>
            <a:ext cx="419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Upcoming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0E65A-B673-80A4-3482-1CBA2019B4C3}"/>
              </a:ext>
            </a:extLst>
          </p:cNvPr>
          <p:cNvSpPr txBox="1"/>
          <p:nvPr/>
        </p:nvSpPr>
        <p:spPr>
          <a:xfrm>
            <a:off x="5265020" y="1830636"/>
            <a:ext cx="59403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Information talk on Apprenticeships &amp; T levels on the 1st  of October from 1800-1700 – letter out this week with a link to book place</a:t>
            </a:r>
          </a:p>
        </p:txBody>
      </p:sp>
    </p:spTree>
    <p:extLst>
      <p:ext uri="{BB962C8B-B14F-4D97-AF65-F5344CB8AC3E}">
        <p14:creationId xmlns:p14="http://schemas.microsoft.com/office/powerpoint/2010/main" val="134025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8C0BDD-EFBB-A330-9B98-FBBA2567BF26}"/>
              </a:ext>
            </a:extLst>
          </p:cNvPr>
          <p:cNvSpPr txBox="1"/>
          <p:nvPr/>
        </p:nvSpPr>
        <p:spPr>
          <a:xfrm>
            <a:off x="3723861" y="184666"/>
            <a:ext cx="4744278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Personal Development</a:t>
            </a:r>
          </a:p>
          <a:p>
            <a:pPr algn="ctr"/>
            <a:r>
              <a:rPr lang="en-US" sz="3200" dirty="0"/>
              <a:t>CAREERS</a:t>
            </a:r>
            <a:endParaRPr lang="en-GB" sz="3200" dirty="0"/>
          </a:p>
        </p:txBody>
      </p:sp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F7A2D764-6972-F775-F6D1-64561C474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25" t="6270" b="11835"/>
          <a:stretch/>
        </p:blipFill>
        <p:spPr>
          <a:xfrm>
            <a:off x="9329985" y="1"/>
            <a:ext cx="1338015" cy="1338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710CF-A090-CA48-637E-6317473E7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551" y="0"/>
            <a:ext cx="1338016" cy="1432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C65506-1AA6-1774-66FB-AF80DECFC558}"/>
              </a:ext>
            </a:extLst>
          </p:cNvPr>
          <p:cNvSpPr txBox="1"/>
          <p:nvPr/>
        </p:nvSpPr>
        <p:spPr>
          <a:xfrm>
            <a:off x="1669551" y="1603332"/>
            <a:ext cx="8860663" cy="5048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Termly Careers weeks</a:t>
            </a:r>
            <a:r>
              <a:rPr lang="en-GB" dirty="0"/>
              <a:t>: </a:t>
            </a:r>
          </a:p>
          <a:p>
            <a:r>
              <a:rPr lang="en-GB" dirty="0"/>
              <a:t>Curriculum subjects devote a lesson to linking their subject to careers</a:t>
            </a:r>
          </a:p>
          <a:p>
            <a:endParaRPr lang="en-GB" b="1" dirty="0"/>
          </a:p>
          <a:p>
            <a:r>
              <a:rPr lang="en-GB" b="1" dirty="0"/>
              <a:t>Tutor programme</a:t>
            </a:r>
            <a:r>
              <a:rPr lang="en-GB" dirty="0"/>
              <a:t>:</a:t>
            </a:r>
          </a:p>
          <a:p>
            <a:r>
              <a:rPr lang="en-GB" dirty="0"/>
              <a:t>Personal Development sessions may have Careers links</a:t>
            </a:r>
          </a:p>
          <a:p>
            <a:endParaRPr lang="en-GB" dirty="0"/>
          </a:p>
          <a:p>
            <a:r>
              <a:rPr lang="en-GB" b="1" dirty="0"/>
              <a:t>Assembly programme</a:t>
            </a:r>
            <a:r>
              <a:rPr lang="en-GB" dirty="0"/>
              <a:t>: </a:t>
            </a:r>
          </a:p>
          <a:p>
            <a:r>
              <a:rPr lang="en-GB" dirty="0"/>
              <a:t>Themed – dedicated Careers assembly when timely and colleges coming in for year 11</a:t>
            </a:r>
          </a:p>
          <a:p>
            <a:endParaRPr lang="en-GB" dirty="0"/>
          </a:p>
          <a:p>
            <a:r>
              <a:rPr lang="en-GB" b="1" dirty="0"/>
              <a:t>1:1 Careers Advisor: </a:t>
            </a:r>
            <a:r>
              <a:rPr lang="en-GB" dirty="0"/>
              <a:t>Offered to all KS4 pupils</a:t>
            </a:r>
          </a:p>
          <a:p>
            <a:endParaRPr lang="en-GB" b="1" dirty="0"/>
          </a:p>
          <a:p>
            <a:r>
              <a:rPr lang="en-GB" b="1" dirty="0"/>
              <a:t>Work Experience: </a:t>
            </a:r>
            <a:r>
              <a:rPr lang="en-GB" dirty="0"/>
              <a:t>for all year 10 pupils</a:t>
            </a:r>
          </a:p>
          <a:p>
            <a:endParaRPr lang="en-GB" dirty="0"/>
          </a:p>
          <a:p>
            <a:r>
              <a:rPr lang="en-GB" b="1" dirty="0"/>
              <a:t>Links with colleges and local university:</a:t>
            </a:r>
            <a:r>
              <a:rPr lang="en-GB" dirty="0"/>
              <a:t> taster days, external speakers, educational visits</a:t>
            </a:r>
          </a:p>
          <a:p>
            <a:endParaRPr lang="en-GB" dirty="0"/>
          </a:p>
          <a:p>
            <a:r>
              <a:rPr lang="en-GB" b="1" dirty="0"/>
              <a:t>Links with LEP and Eastleigh Council:</a:t>
            </a:r>
            <a:r>
              <a:rPr lang="en-GB" dirty="0"/>
              <a:t> wider world opportunities inc. apprenticeships </a:t>
            </a:r>
          </a:p>
          <a:p>
            <a:endParaRPr lang="en-GB" dirty="0"/>
          </a:p>
          <a:p>
            <a:r>
              <a:rPr lang="en-GB" b="1" dirty="0"/>
              <a:t>Careers Fair – 15</a:t>
            </a:r>
            <a:r>
              <a:rPr lang="en-GB" b="1" baseline="30000" dirty="0"/>
              <a:t>th</a:t>
            </a:r>
            <a:r>
              <a:rPr lang="en-GB" b="1" dirty="0"/>
              <a:t> October: </a:t>
            </a:r>
            <a:r>
              <a:rPr lang="en-GB" dirty="0"/>
              <a:t>colleges, industries and vocational careers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7611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7F9D-9A8A-0C6C-AA3D-E9DB3218F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7013" y="1511560"/>
            <a:ext cx="4537975" cy="1917441"/>
          </a:xfrm>
        </p:spPr>
        <p:txBody>
          <a:bodyPr anchor="ctr">
            <a:normAutofit/>
          </a:bodyPr>
          <a:lstStyle/>
          <a:p>
            <a:r>
              <a:rPr lang="en-US" b="1" dirty="0"/>
              <a:t>Support and Guidance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898A5-ED64-2E14-13C7-40980F271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9" y="3429000"/>
            <a:ext cx="6858000" cy="1655762"/>
          </a:xfrm>
        </p:spPr>
        <p:txBody>
          <a:bodyPr anchor="ctr"/>
          <a:lstStyle/>
          <a:p>
            <a:r>
              <a:rPr lang="en-US" b="1" dirty="0" err="1"/>
              <a:t>Mrs</a:t>
            </a:r>
            <a:r>
              <a:rPr lang="en-US" b="1" dirty="0"/>
              <a:t> Vallance</a:t>
            </a:r>
          </a:p>
          <a:p>
            <a:r>
              <a:rPr lang="en-US" dirty="0"/>
              <a:t>Year 10 Guidance 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33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7F9D-9A8A-0C6C-AA3D-E9DB3218F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7013" y="1511560"/>
            <a:ext cx="4537975" cy="1917441"/>
          </a:xfrm>
        </p:spPr>
        <p:txBody>
          <a:bodyPr anchor="ctr">
            <a:normAutofit/>
          </a:bodyPr>
          <a:lstStyle/>
          <a:p>
            <a:r>
              <a:rPr lang="en-US" b="1" dirty="0"/>
              <a:t>Careers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898A5-ED64-2E14-13C7-40980F271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9" y="3429000"/>
            <a:ext cx="6858000" cy="1655762"/>
          </a:xfrm>
        </p:spPr>
        <p:txBody>
          <a:bodyPr anchor="ctr"/>
          <a:lstStyle/>
          <a:p>
            <a:r>
              <a:rPr lang="en-US" b="1" dirty="0" err="1"/>
              <a:t>Mrs</a:t>
            </a:r>
            <a:r>
              <a:rPr lang="en-US" b="1" dirty="0"/>
              <a:t> Shaw</a:t>
            </a:r>
          </a:p>
          <a:p>
            <a:r>
              <a:rPr lang="en-US" dirty="0"/>
              <a:t>Careers Leader</a:t>
            </a:r>
          </a:p>
        </p:txBody>
      </p:sp>
    </p:spTree>
    <p:extLst>
      <p:ext uri="{BB962C8B-B14F-4D97-AF65-F5344CB8AC3E}">
        <p14:creationId xmlns:p14="http://schemas.microsoft.com/office/powerpoint/2010/main" val="382546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E8FC4AF-5F1A-26C9-AAB1-6F7A82DF4F4D}"/>
              </a:ext>
            </a:extLst>
          </p:cNvPr>
          <p:cNvSpPr txBox="1"/>
          <p:nvPr/>
        </p:nvSpPr>
        <p:spPr>
          <a:xfrm>
            <a:off x="7268155" y="6202065"/>
            <a:ext cx="462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Careers Leader – Mrs Shaw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6C1B200-ACB7-49BF-6B79-5DC4D898F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98" y="4085856"/>
            <a:ext cx="3514725" cy="130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BF22A3A-F63D-FB63-87A6-9766F1B8E3D0}"/>
              </a:ext>
            </a:extLst>
          </p:cNvPr>
          <p:cNvGrpSpPr/>
          <p:nvPr/>
        </p:nvGrpSpPr>
        <p:grpSpPr>
          <a:xfrm>
            <a:off x="358031" y="23114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959DEB-7093-BB54-AD25-2891E6FCC217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Year 10 Parents Information Evening </a:t>
              </a:r>
            </a:p>
          </p:txBody>
        </p:sp>
        <p:pic>
          <p:nvPicPr>
            <p:cNvPr id="15" name="Picture 14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5237FF5A-2695-E668-5426-56485F592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16" name="Picture 2" descr="9 Difficult Decisions the Happiest People Always Get Right | Inc.com">
            <a:extLst>
              <a:ext uri="{FF2B5EF4-FFF2-40B4-BE49-F238E27FC236}">
                <a16:creationId xmlns:a16="http://schemas.microsoft.com/office/drawing/2014/main" id="{687AE3CF-3B88-0134-79A5-ACD42B87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6" y="1654088"/>
            <a:ext cx="3291180" cy="185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1BF1BC-6373-B79E-9E93-D4FE03D2F62E}"/>
              </a:ext>
            </a:extLst>
          </p:cNvPr>
          <p:cNvSpPr txBox="1"/>
          <p:nvPr/>
        </p:nvSpPr>
        <p:spPr>
          <a:xfrm>
            <a:off x="4035104" y="1715395"/>
            <a:ext cx="782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Post 16 options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68EE4C-B649-3374-D301-AEFE0C7B4F79}"/>
              </a:ext>
            </a:extLst>
          </p:cNvPr>
          <p:cNvSpPr txBox="1"/>
          <p:nvPr/>
        </p:nvSpPr>
        <p:spPr>
          <a:xfrm>
            <a:off x="3775046" y="4311984"/>
            <a:ext cx="767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Year 10 – Work </a:t>
            </a:r>
            <a:r>
              <a:rPr lang="en-GB" dirty="0"/>
              <a:t> </a:t>
            </a:r>
            <a:r>
              <a:rPr lang="en-GB" sz="5400" dirty="0"/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67126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BF31EB-67FB-250F-7789-82335767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8" y="3505752"/>
            <a:ext cx="1911116" cy="188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24" name="Content Placeholder 9">
            <a:extLst>
              <a:ext uri="{FF2B5EF4-FFF2-40B4-BE49-F238E27FC236}">
                <a16:creationId xmlns:a16="http://schemas.microsoft.com/office/drawing/2014/main" id="{30D7F8FD-5DC6-276B-025F-F8DD122E81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927999"/>
              </p:ext>
            </p:extLst>
          </p:nvPr>
        </p:nvGraphicFramePr>
        <p:xfrm>
          <a:off x="2458996" y="1145430"/>
          <a:ext cx="9403080" cy="534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F7F9BC0-973C-AEC0-3489-3A7BF02711DE}"/>
              </a:ext>
            </a:extLst>
          </p:cNvPr>
          <p:cNvGrpSpPr/>
          <p:nvPr/>
        </p:nvGrpSpPr>
        <p:grpSpPr>
          <a:xfrm>
            <a:off x="358031" y="23114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3B6F99-0366-42B0-2CB8-AAF406CFACEF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Post 16 Options</a:t>
              </a:r>
            </a:p>
          </p:txBody>
        </p:sp>
        <p:pic>
          <p:nvPicPr>
            <p:cNvPr id="13" name="Picture 12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12A22E1-9E2B-BC0B-C79F-A5BD77EA5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9220" name="Picture 4" descr="Commission publishes report on Quality Investment in Education and Training  - European Trade Union Committee for Education">
            <a:extLst>
              <a:ext uri="{FF2B5EF4-FFF2-40B4-BE49-F238E27FC236}">
                <a16:creationId xmlns:a16="http://schemas.microsoft.com/office/drawing/2014/main" id="{384EF22E-1588-3528-8BC5-6DE4CFEB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485583"/>
            <a:ext cx="2096457" cy="14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1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1FC3566-FA7A-EAE6-3655-8E3DA06D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49" y="1184910"/>
            <a:ext cx="11165099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proxima-nova"/>
              </a:rPr>
              <a:t>Gaining more qualifications after 16 is a good idea as more qualifications mean more job choices. </a:t>
            </a:r>
          </a:p>
          <a:p>
            <a:endParaRPr lang="en-US" sz="3200" dirty="0">
              <a:solidFill>
                <a:srgbClr val="333333"/>
              </a:solidFill>
              <a:latin typeface="proxima-nov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proxima-nova"/>
              </a:rPr>
              <a:t>You are, therefore, more likely to find a job you enjoy rather than taking the risk of having to do unskilled work. </a:t>
            </a:r>
          </a:p>
          <a:p>
            <a:endParaRPr lang="en-US" sz="3200" dirty="0">
              <a:solidFill>
                <a:srgbClr val="333333"/>
              </a:solidFill>
              <a:latin typeface="proxima-nov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proxima-nova"/>
              </a:rPr>
              <a:t>Better qualifications will give you a chance to earn more money – and, as research shows, have greater job satisfaction.</a:t>
            </a: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DD1B7-FE21-E11C-BAF1-6F86E8080762}"/>
              </a:ext>
            </a:extLst>
          </p:cNvPr>
          <p:cNvGrpSpPr/>
          <p:nvPr/>
        </p:nvGrpSpPr>
        <p:grpSpPr>
          <a:xfrm>
            <a:off x="322471" y="297180"/>
            <a:ext cx="11573564" cy="720000"/>
            <a:chOff x="322471" y="297180"/>
            <a:chExt cx="1157356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D8667F-280A-78CB-47A5-DE1DF3A40E33}"/>
                </a:ext>
              </a:extLst>
            </p:cNvPr>
            <p:cNvSpPr/>
            <p:nvPr/>
          </p:nvSpPr>
          <p:spPr>
            <a:xfrm>
              <a:off x="322471" y="297180"/>
              <a:ext cx="11573564" cy="720000"/>
            </a:xfrm>
            <a:prstGeom prst="rect">
              <a:avLst/>
            </a:prstGeom>
            <a:solidFill>
              <a:srgbClr val="38383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The benefits of studying post 16</a:t>
              </a:r>
            </a:p>
          </p:txBody>
        </p:sp>
        <p:pic>
          <p:nvPicPr>
            <p:cNvPr id="6" name="Picture 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D490626E-3638-17C9-4679-B17F5B00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6" y="323567"/>
              <a:ext cx="674370" cy="667225"/>
            </a:xfrm>
            <a:prstGeom prst="rect">
              <a:avLst/>
            </a:prstGeom>
            <a:solidFill>
              <a:srgbClr val="383838"/>
            </a:solidFill>
          </p:spPr>
        </p:pic>
      </p:grpSp>
      <p:pic>
        <p:nvPicPr>
          <p:cNvPr id="9" name="Picture 8" descr="A group of hands holding up colorful letters&#10;&#10;Description automatically generated">
            <a:extLst>
              <a:ext uri="{FF2B5EF4-FFF2-40B4-BE49-F238E27FC236}">
                <a16:creationId xmlns:a16="http://schemas.microsoft.com/office/drawing/2014/main" id="{E1282619-3832-3CBA-B655-73539356C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96525" y="5486102"/>
            <a:ext cx="1678661" cy="10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08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847CEF2-D405-44D2-88EF-CCF040CC8702}">
  <we:reference id="wa104038830" version="1.0.0.3" store="en-GB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43D86CD79F543A8A2F572C430A6A6" ma:contentTypeVersion="19" ma:contentTypeDescription="Create a new document." ma:contentTypeScope="" ma:versionID="d1099f9562d769793766cfa663135160">
  <xsd:schema xmlns:xsd="http://www.w3.org/2001/XMLSchema" xmlns:xs="http://www.w3.org/2001/XMLSchema" xmlns:p="http://schemas.microsoft.com/office/2006/metadata/properties" xmlns:ns2="52c4d0bd-062e-4dad-8ab0-8e677835015d" xmlns:ns3="372cab91-786b-475f-9887-692503dcc8d0" targetNamespace="http://schemas.microsoft.com/office/2006/metadata/properties" ma:root="true" ma:fieldsID="d02c82e9aadc61c29d117bbf4082f70a" ns2:_="" ns3:_="">
    <xsd:import namespace="52c4d0bd-062e-4dad-8ab0-8e677835015d"/>
    <xsd:import namespace="372cab91-786b-475f-9887-692503dcc8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4d0bd-062e-4dad-8ab0-8e67783501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0d74834-ecec-4ce0-8bea-333d8de04f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cab91-786b-475f-9887-692503dcc8d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f21360c-11c9-445d-a415-726d6adadf41}" ma:internalName="TaxCatchAll" ma:showField="CatchAllData" ma:web="372cab91-786b-475f-9887-692503dcc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2cab91-786b-475f-9887-692503dcc8d0" xsi:nil="true"/>
    <_Flow_SignoffStatus xmlns="52c4d0bd-062e-4dad-8ab0-8e677835015d" xsi:nil="true"/>
    <lcf76f155ced4ddcb4097134ff3c332f xmlns="52c4d0bd-062e-4dad-8ab0-8e677835015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CD8121-D03A-4C4D-89C8-6C61D5000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4d0bd-062e-4dad-8ab0-8e677835015d"/>
    <ds:schemaRef ds:uri="372cab91-786b-475f-9887-692503dcc8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C1DF2D-0ACD-4C0C-A146-451EE15ABBAC}">
  <ds:schemaRefs>
    <ds:schemaRef ds:uri="http://schemas.microsoft.com/office/infopath/2007/PartnerControls"/>
    <ds:schemaRef ds:uri="372cab91-786b-475f-9887-692503dcc8d0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52c4d0bd-062e-4dad-8ab0-8e677835015d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36DF33C-758F-41EC-AF0E-4E7F0E62C3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3560</Words>
  <Application>Microsoft Office PowerPoint</Application>
  <PresentationFormat>Widescreen</PresentationFormat>
  <Paragraphs>494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GDS Transport</vt:lpstr>
      <vt:lpstr>proxima-nova</vt:lpstr>
      <vt:lpstr>Segoe UI</vt:lpstr>
      <vt:lpstr>Wingdings</vt:lpstr>
      <vt:lpstr>Office Theme</vt:lpstr>
      <vt:lpstr>Careers Information Evening</vt:lpstr>
      <vt:lpstr>Welcome</vt:lpstr>
      <vt:lpstr>PowerPoint Presentation</vt:lpstr>
      <vt:lpstr>PowerPoint Presentation</vt:lpstr>
      <vt:lpstr>Support and Guidance</vt:lpstr>
      <vt:lpstr>Careers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Careerspilot www.careerpilot.org.uk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Experience placements last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next after GCSEs ?</dc:title>
  <dc:creator>Chris Shaw</dc:creator>
  <cp:lastModifiedBy>S Kerwood</cp:lastModifiedBy>
  <cp:revision>4</cp:revision>
  <dcterms:created xsi:type="dcterms:W3CDTF">2023-08-21T10:39:54Z</dcterms:created>
  <dcterms:modified xsi:type="dcterms:W3CDTF">2024-09-16T17:40:29Z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0x010100D4943D86CD79F543A8A2F572C430A6A6</vt:lpwstr>
  </property>
  <property fmtid="{D5CDD505-2E9C-101B-9397-08002B2CF9AE}" pid="3" name="MediaServiceImageTags">
    <vt:lpwstr/>
  </property>
</Properties>
</file>